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67" r:id="rId2"/>
    <p:sldId id="269" r:id="rId3"/>
    <p:sldId id="312" r:id="rId4"/>
    <p:sldId id="313" r:id="rId5"/>
    <p:sldId id="314" r:id="rId6"/>
    <p:sldId id="315" r:id="rId7"/>
    <p:sldId id="357" r:id="rId8"/>
    <p:sldId id="358" r:id="rId9"/>
    <p:sldId id="318" r:id="rId10"/>
    <p:sldId id="319" r:id="rId11"/>
    <p:sldId id="320" r:id="rId12"/>
    <p:sldId id="343" r:id="rId13"/>
    <p:sldId id="272" r:id="rId14"/>
    <p:sldId id="273" r:id="rId15"/>
    <p:sldId id="274" r:id="rId16"/>
    <p:sldId id="275" r:id="rId17"/>
    <p:sldId id="276" r:id="rId18"/>
    <p:sldId id="277" r:id="rId19"/>
    <p:sldId id="356" r:id="rId20"/>
    <p:sldId id="344" r:id="rId21"/>
    <p:sldId id="345" r:id="rId22"/>
    <p:sldId id="346" r:id="rId23"/>
    <p:sldId id="278" r:id="rId24"/>
    <p:sldId id="347" r:id="rId25"/>
    <p:sldId id="279" r:id="rId26"/>
    <p:sldId id="283" r:id="rId27"/>
    <p:sldId id="287" r:id="rId28"/>
    <p:sldId id="304" r:id="rId29"/>
    <p:sldId id="284" r:id="rId30"/>
    <p:sldId id="308" r:id="rId31"/>
    <p:sldId id="309" r:id="rId32"/>
    <p:sldId id="311" r:id="rId33"/>
    <p:sldId id="359" r:id="rId34"/>
    <p:sldId id="310" r:id="rId35"/>
    <p:sldId id="303" r:id="rId36"/>
    <p:sldId id="286" r:id="rId37"/>
    <p:sldId id="285" r:id="rId38"/>
    <p:sldId id="289" r:id="rId39"/>
    <p:sldId id="290" r:id="rId40"/>
    <p:sldId id="305" r:id="rId41"/>
    <p:sldId id="307" r:id="rId42"/>
    <p:sldId id="291" r:id="rId43"/>
    <p:sldId id="302" r:id="rId44"/>
    <p:sldId id="321" r:id="rId45"/>
    <p:sldId id="329" r:id="rId46"/>
    <p:sldId id="354" r:id="rId47"/>
    <p:sldId id="348" r:id="rId48"/>
    <p:sldId id="349" r:id="rId49"/>
    <p:sldId id="350" r:id="rId50"/>
    <p:sldId id="351" r:id="rId51"/>
    <p:sldId id="352" r:id="rId52"/>
    <p:sldId id="355" r:id="rId53"/>
    <p:sldId id="281" r:id="rId54"/>
    <p:sldId id="292" r:id="rId55"/>
    <p:sldId id="293" r:id="rId56"/>
    <p:sldId id="294" r:id="rId57"/>
    <p:sldId id="295" r:id="rId58"/>
    <p:sldId id="296" r:id="rId59"/>
    <p:sldId id="297" r:id="rId60"/>
    <p:sldId id="298" r:id="rId61"/>
    <p:sldId id="300" r:id="rId62"/>
    <p:sldId id="361" r:id="rId63"/>
    <p:sldId id="436"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89"/>
    <p:restoredTop sz="94753"/>
  </p:normalViewPr>
  <p:slideViewPr>
    <p:cSldViewPr snapToGrid="0" snapToObjects="1">
      <p:cViewPr varScale="1">
        <p:scale>
          <a:sx n="108" d="100"/>
          <a:sy n="108" d="100"/>
        </p:scale>
        <p:origin x="224" y="6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7/31/18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Can’t send info on links yet</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6708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all outputs.   Call to output() exists without CALL_INFO.  This doesn’t use the prefix.</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25557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0357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42166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91466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88760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9650571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7/31/18</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7/31/18</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7/31/18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F412368-3B7B-3345-A1A0-A09F0ACD466B}" type="datetime1">
              <a:rPr lang="en-US" smtClean="0"/>
              <a:t>7/31/18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7/31/18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14" name="Text Placeholder 2">
            <a:extLst>
              <a:ext uri="{FF2B5EF4-FFF2-40B4-BE49-F238E27FC236}">
                <a16:creationId xmlns:a16="http://schemas.microsoft.com/office/drawing/2014/main" id="{A1C5B521-0A77-694A-BBA7-67A8D6C1ECB1}"/>
              </a:ext>
            </a:extLst>
          </p:cNvPr>
          <p:cNvSpPr>
            <a:spLocks noGrp="1"/>
          </p:cNvSpPr>
          <p:nvPr>
            <p:ph idx="1"/>
          </p:nvPr>
        </p:nvSpPr>
        <p:spPr>
          <a:xfrm>
            <a:off x="720648" y="1429232"/>
            <a:ext cx="10789920" cy="4663440"/>
          </a:xfrm>
          <a:prstGeom prst="rect">
            <a:avLst/>
          </a:prstGeom>
        </p:spPr>
        <p:txBody>
          <a:bodyPr vert="horz" lIns="0" tIns="45720" rIns="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00D275FE-4322-F945-984E-F69B89073389}" type="datetime1">
              <a:rPr lang="en-US" smtClean="0"/>
              <a:t>7/31/18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7/31/18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E058465-9237-E546-85F0-B7E7FAA43EBF}" type="datetime1">
              <a:rPr lang="en-US" smtClean="0"/>
              <a:t>7/31/18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56387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sz="2800">
                <a:solidFill>
                  <a:schemeClr val="bg2">
                    <a:lumMod val="25000"/>
                  </a:schemeClr>
                </a:solidFill>
              </a:defRPr>
            </a:lvl1pPr>
          </a:lstStyle>
          <a:p>
            <a:r>
              <a:rPr lang="en-US" dirty="0"/>
              <a:t>CLICK TO EDIT MASTER TITLE STYLE</a:t>
            </a:r>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53561" y="1132499"/>
            <a:ext cx="11084879" cy="5145837"/>
          </a:xfrm>
        </p:spPr>
        <p:txBody>
          <a:bodyPr/>
          <a:lstStyle>
            <a:lvl1pPr marL="91436" indent="-274316" algn="just">
              <a:buFont typeface="Arial" panose="020B0604020202020204" pitchFamily="34" charset="0"/>
              <a:buChar char="•"/>
              <a:defRPr sz="2600">
                <a:solidFill>
                  <a:schemeClr val="tx1"/>
                </a:solidFill>
                <a:latin typeface="Gill Sans MT" panose="020B0502020104020203" pitchFamily="34" charset="77"/>
                <a:cs typeface="Arial" panose="020B0604020202020204" pitchFamily="34" charset="0"/>
              </a:defRPr>
            </a:lvl1pPr>
            <a:lvl2pPr algn="just">
              <a:defRPr sz="2400">
                <a:solidFill>
                  <a:schemeClr val="tx1"/>
                </a:solidFill>
                <a:latin typeface="Gill Sans MT" panose="020B0502020104020203" pitchFamily="34" charset="77"/>
                <a:cs typeface="Arial" panose="020B0604020202020204" pitchFamily="34" charset="0"/>
              </a:defRPr>
            </a:lvl2pPr>
            <a:lvl3pPr algn="just">
              <a:defRPr sz="2200">
                <a:solidFill>
                  <a:schemeClr val="tx1"/>
                </a:solidFill>
                <a:latin typeface="Gill Sans MT" panose="020B0502020104020203" pitchFamily="34" charset="77"/>
                <a:cs typeface="Arial" panose="020B0604020202020204" pitchFamily="34" charset="0"/>
              </a:defRPr>
            </a:lvl3pPr>
            <a:lvl4pPr algn="just">
              <a:defRPr sz="2200">
                <a:solidFill>
                  <a:schemeClr val="tx1"/>
                </a:solidFill>
                <a:latin typeface="Gill Sans MT" panose="020B0502020104020203" pitchFamily="34" charset="77"/>
                <a:cs typeface="Arial" panose="020B0604020202020204" pitchFamily="34" charset="0"/>
              </a:defRPr>
            </a:lvl4pPr>
            <a:lvl5pPr algn="just">
              <a:defRPr sz="2200">
                <a:solidFill>
                  <a:schemeClr val="tx1"/>
                </a:solidFill>
                <a:latin typeface="Gill Sans MT" panose="020B0502020104020203" pitchFamily="34" charset="77"/>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hqprint">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27793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D401753-24C1-CD4E-BD1A-E1FE126B76E2}" type="datetime1">
              <a:rPr lang="en-US" smtClean="0"/>
              <a:t>7/31/18</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7/31/18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2FB43E7-BE73-1148-A923-0B62E5469575}" type="datetime1">
              <a:rPr lang="en-US" smtClean="0"/>
              <a:t>7/31/18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7/31/18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7/31/18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D81A33A8-ADE5-8242-B7A8-0D1BCA19990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288" r="-3731"/>
          <a:stretch/>
        </p:blipFill>
        <p:spPr>
          <a:xfrm>
            <a:off x="5122750" y="2975385"/>
            <a:ext cx="2042137" cy="790816"/>
          </a:xfrm>
          <a:prstGeom prst="rect">
            <a:avLst/>
          </a:prstGeom>
        </p:spPr>
      </p:pic>
    </p:spTree>
    <p:extLst>
      <p:ext uri="{BB962C8B-B14F-4D97-AF65-F5344CB8AC3E}">
        <p14:creationId xmlns:p14="http://schemas.microsoft.com/office/powerpoint/2010/main" val="177748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9BB4F62A-F143-0E44-AD26-04E6D9F03BB4}" type="datetime1">
              <a:rPr lang="en-US" smtClean="0"/>
              <a:t>7/31/18</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720648" y="1429233"/>
            <a:ext cx="10785552" cy="466344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t>7/31/18</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2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71" r:id="rId8"/>
    <p:sldLayoutId id="2147483651" r:id="rId9"/>
    <p:sldLayoutId id="2147483668" r:id="rId10"/>
    <p:sldLayoutId id="2147483665" r:id="rId11"/>
    <p:sldLayoutId id="2147483669" r:id="rId12"/>
    <p:sldLayoutId id="2147483655" r:id="rId13"/>
    <p:sldLayoutId id="2147483662" r:id="rId14"/>
    <p:sldLayoutId id="2147483663" r:id="rId15"/>
    <p:sldLayoutId id="2147483670" r:id="rId16"/>
    <p:sldLayoutId id="21474836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1"/>
          </a:solidFill>
          <a:latin typeface="Gill Sans MT" charset="0"/>
          <a:ea typeface="Gill Sans MT" charset="0"/>
          <a:cs typeface="Gill Sans MT" charset="0"/>
        </a:defRPr>
      </a:lvl1pPr>
    </p:titleStyle>
    <p:body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9193A-B005-2946-8133-9150AD05AD07}"/>
              </a:ext>
            </a:extLst>
          </p:cNvPr>
          <p:cNvSpPr>
            <a:spLocks noGrp="1"/>
          </p:cNvSpPr>
          <p:nvPr>
            <p:ph type="ctrTitle"/>
          </p:nvPr>
        </p:nvSpPr>
        <p:spPr/>
        <p:txBody>
          <a:bodyPr/>
          <a:lstStyle/>
          <a:p>
            <a:r>
              <a:rPr lang="en-US" dirty="0"/>
              <a:t>Developing SST Element Libraries</a:t>
            </a:r>
          </a:p>
        </p:txBody>
      </p:sp>
      <p:sp>
        <p:nvSpPr>
          <p:cNvPr id="5" name="Subtitle 4">
            <a:extLst>
              <a:ext uri="{FF2B5EF4-FFF2-40B4-BE49-F238E27FC236}">
                <a16:creationId xmlns:a16="http://schemas.microsoft.com/office/drawing/2014/main" id="{EAC13FCC-78D7-CA44-82E8-C971D8ADFE04}"/>
              </a:ext>
            </a:extLst>
          </p:cNvPr>
          <p:cNvSpPr>
            <a:spLocks noGrp="1"/>
          </p:cNvSpPr>
          <p:nvPr>
            <p:ph type="subTitle" idx="1"/>
          </p:nvPr>
        </p:nvSpPr>
        <p:spPr/>
        <p:txBody>
          <a:bodyPr/>
          <a:lstStyle/>
          <a:p>
            <a:endParaRPr lang="en-US" dirty="0"/>
          </a:p>
        </p:txBody>
      </p:sp>
      <p:sp>
        <p:nvSpPr>
          <p:cNvPr id="3" name="Slide Number Placeholder 2">
            <a:extLst>
              <a:ext uri="{FF2B5EF4-FFF2-40B4-BE49-F238E27FC236}">
                <a16:creationId xmlns:a16="http://schemas.microsoft.com/office/drawing/2014/main" id="{F5095943-6BDE-844A-B60E-388BF6C199F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
        <p:nvSpPr>
          <p:cNvPr id="2" name="TextBox 1">
            <a:extLst>
              <a:ext uri="{FF2B5EF4-FFF2-40B4-BE49-F238E27FC236}">
                <a16:creationId xmlns:a16="http://schemas.microsoft.com/office/drawing/2014/main" id="{F6E016CA-ED34-9841-B7F5-23927505E76C}"/>
              </a:ext>
            </a:extLst>
          </p:cNvPr>
          <p:cNvSpPr txBox="1"/>
          <p:nvPr/>
        </p:nvSpPr>
        <p:spPr>
          <a:xfrm>
            <a:off x="7778336" y="6488668"/>
            <a:ext cx="2137559" cy="369332"/>
          </a:xfrm>
          <a:prstGeom prst="rect">
            <a:avLst/>
          </a:prstGeom>
          <a:noFill/>
        </p:spPr>
        <p:txBody>
          <a:bodyPr wrap="square" rtlCol="0">
            <a:spAutoFit/>
          </a:bodyPr>
          <a:lstStyle/>
          <a:p>
            <a:r>
              <a:rPr lang="en-US" dirty="0"/>
              <a:t>SAND2018-8899 TR</a:t>
            </a:r>
          </a:p>
        </p:txBody>
      </p:sp>
    </p:spTree>
    <p:extLst>
      <p:ext uri="{BB962C8B-B14F-4D97-AF65-F5344CB8AC3E}">
        <p14:creationId xmlns:p14="http://schemas.microsoft.com/office/powerpoint/2010/main" val="33151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SST_ELI_DOCUMENT_SUBCOMPONENT_SLOTS</a:t>
            </a:r>
          </a:p>
        </p:txBody>
      </p:sp>
      <p:sp>
        <p:nvSpPr>
          <p:cNvPr id="5" name="Slide Number Placeholder 4"/>
          <p:cNvSpPr>
            <a:spLocks noGrp="1"/>
          </p:cNvSpPr>
          <p:nvPr>
            <p:ph type="sldNum" sz="quarter" idx="4"/>
          </p:nvPr>
        </p:nvSpPr>
        <p:spPr/>
        <p:txBody>
          <a:bodyPr/>
          <a:lstStyle/>
          <a:p>
            <a:fld id="{A5E55A7B-7854-E145-92D9-B491DF4BAE2D}" type="slidenum">
              <a:rPr lang="en-US" smtClean="0"/>
              <a:pPr/>
              <a:t>10</a:t>
            </a:fld>
            <a:endParaRPr lang="en-US" dirty="0"/>
          </a:p>
        </p:txBody>
      </p:sp>
      <p:sp>
        <p:nvSpPr>
          <p:cNvPr id="3" name="Content Placeholder 2"/>
          <p:cNvSpPr>
            <a:spLocks noGrp="1"/>
          </p:cNvSpPr>
          <p:nvPr>
            <p:ph idx="1"/>
          </p:nvPr>
        </p:nvSpPr>
        <p:spPr/>
        <p:txBody>
          <a:bodyPr/>
          <a:lstStyle/>
          <a:p>
            <a:r>
              <a:rPr lang="en-US"/>
              <a:t>Used by: Components, SubComponent</a:t>
            </a:r>
          </a:p>
          <a:p>
            <a:r>
              <a:rPr lang="en-US"/>
              <a:t>Macro takes a list of available  SubComponentSlots </a:t>
            </a:r>
          </a:p>
          <a:p>
            <a:r>
              <a:rPr lang="en-US"/>
              <a:t>Each slot is defined as:</a:t>
            </a:r>
          </a:p>
          <a:p>
            <a:pPr lvl="1"/>
            <a:r>
              <a:rPr lang="en-US"/>
              <a:t>{ “slotname”, “description”, “name of superclass” }</a:t>
            </a:r>
          </a:p>
          <a:p>
            <a:pPr lvl="1"/>
            <a:r>
              <a:rPr lang="en-US"/>
              <a:t>name of superclass should be the fully qualified name of the class that defines the slot’s API. The superclass inherits from SubComponent, and any subcomponent attached to this slot must inherit from the specified superclass.</a:t>
            </a:r>
          </a:p>
          <a:p>
            <a:pPr lvl="2"/>
            <a:r>
              <a:rPr lang="en-US"/>
              <a:t>Ex: SST::ElementLibrary::SubComponentClass</a:t>
            </a:r>
          </a:p>
          <a:p>
            <a:r>
              <a:rPr lang="en-US"/>
              <a:t>Examples:</a:t>
            </a:r>
            <a:endParaRPr lang="en-US" dirty="0"/>
          </a:p>
        </p:txBody>
      </p:sp>
      <p:sp>
        <p:nvSpPr>
          <p:cNvPr id="6" name="TextBox 5"/>
          <p:cNvSpPr txBox="1"/>
          <p:nvPr/>
        </p:nvSpPr>
        <p:spPr>
          <a:xfrm>
            <a:off x="1981201" y="5159844"/>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SST_ELI_DOCUMENT_SUBCOMPONENT_SLOTS(</a:t>
            </a:r>
          </a:p>
          <a:p>
            <a:r>
              <a:rPr lang="en-US" sz="1400" dirty="0">
                <a:latin typeface="Consolas"/>
                <a:cs typeface="Consolas"/>
              </a:rPr>
              <a:t>    { “slot1”, “First slot”, “SST::Core::Interfaces::</a:t>
            </a:r>
            <a:r>
              <a:rPr lang="en-US" sz="1400" dirty="0" err="1">
                <a:latin typeface="Consolas"/>
                <a:cs typeface="Consolas"/>
              </a:rPr>
              <a:t>SimpleNetwork</a:t>
            </a:r>
            <a:r>
              <a:rPr lang="en-US" sz="1400" dirty="0">
                <a:latin typeface="Consolas"/>
                <a:cs typeface="Consolas"/>
              </a:rPr>
              <a:t>” },</a:t>
            </a:r>
          </a:p>
          <a:p>
            <a:r>
              <a:rPr lang="en-US" sz="1400" dirty="0">
                <a:latin typeface="Consolas"/>
                <a:cs typeface="Consolas"/>
              </a:rPr>
              <a:t>    { “slot2”, “Second slot”, “SST::Core::Interfaces::</a:t>
            </a:r>
            <a:r>
              <a:rPr lang="en-US" sz="1400" dirty="0" err="1">
                <a:latin typeface="Consolas"/>
                <a:cs typeface="Consolas"/>
              </a:rPr>
              <a:t>SimpleMem</a:t>
            </a:r>
            <a:r>
              <a:rPr lang="en-US" sz="1400" dirty="0">
                <a:latin typeface="Consolas"/>
                <a:cs typeface="Consolas"/>
              </a:rPr>
              <a:t>”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21158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5" name="Slide Number Placeholder 4"/>
          <p:cNvSpPr>
            <a:spLocks noGrp="1"/>
          </p:cNvSpPr>
          <p:nvPr>
            <p:ph type="sldNum" sz="quarter" idx="4"/>
          </p:nvPr>
        </p:nvSpPr>
        <p:spPr/>
        <p:txBody>
          <a:bodyPr/>
          <a:lstStyle/>
          <a:p>
            <a:fld id="{A5E55A7B-7854-E145-92D9-B491DF4BAE2D}" type="slidenum">
              <a:rPr lang="en-US" smtClean="0"/>
              <a:pPr/>
              <a:t>11</a:t>
            </a:fld>
            <a:endParaRPr lang="en-US" dirty="0"/>
          </a:p>
        </p:txBody>
      </p:sp>
      <p:sp>
        <p:nvSpPr>
          <p:cNvPr id="4" name="Content Placeholder 3">
            <a:extLst>
              <a:ext uri="{FF2B5EF4-FFF2-40B4-BE49-F238E27FC236}">
                <a16:creationId xmlns:a16="http://schemas.microsoft.com/office/drawing/2014/main" id="{D35299C2-B62F-AD48-8FCE-079DEC29D6E0}"/>
              </a:ext>
            </a:extLst>
          </p:cNvPr>
          <p:cNvSpPr>
            <a:spLocks noGrp="1"/>
          </p:cNvSpPr>
          <p:nvPr>
            <p:ph idx="1"/>
          </p:nvPr>
        </p:nvSpPr>
        <p:spPr/>
        <p:txBody>
          <a:bodyPr/>
          <a:lstStyle/>
          <a:p>
            <a:endParaRPr lang="en-US"/>
          </a:p>
        </p:txBody>
      </p:sp>
      <p:sp>
        <p:nvSpPr>
          <p:cNvPr id="6" name="TextBox 5"/>
          <p:cNvSpPr txBox="1"/>
          <p:nvPr/>
        </p:nvSpPr>
        <p:spPr>
          <a:xfrm>
            <a:off x="1981200" y="1143015"/>
            <a:ext cx="8686800" cy="53399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100" dirty="0">
                <a:latin typeface="Consolas"/>
                <a:cs typeface="Consolas"/>
              </a:rPr>
              <a:t>class </a:t>
            </a:r>
            <a:r>
              <a:rPr lang="en-US" sz="1100" dirty="0" err="1">
                <a:latin typeface="Consolas"/>
                <a:cs typeface="Consolas"/>
              </a:rPr>
              <a:t>hr_router</a:t>
            </a:r>
            <a:r>
              <a:rPr lang="en-US" sz="1100" dirty="0">
                <a:latin typeface="Consolas"/>
                <a:cs typeface="Consolas"/>
              </a:rPr>
              <a:t> : public Router {</a:t>
            </a:r>
          </a:p>
          <a:p>
            <a:r>
              <a:rPr lang="en-US" sz="1100" dirty="0">
                <a:latin typeface="Consolas"/>
                <a:cs typeface="Consolas"/>
              </a:rPr>
              <a:t>public:</a:t>
            </a:r>
          </a:p>
          <a:p>
            <a:r>
              <a:rPr lang="en-US" sz="1100" dirty="0">
                <a:latin typeface="Consolas"/>
                <a:cs typeface="Consolas"/>
              </a:rPr>
              <a:t>    SST_ELI_REGISTER_COMPONENT(</a:t>
            </a:r>
          </a:p>
          <a:p>
            <a:r>
              <a:rPr lang="en-US" sz="1100" dirty="0">
                <a:latin typeface="Consolas"/>
                <a:cs typeface="Consolas"/>
              </a:rPr>
              <a:t>        </a:t>
            </a:r>
            <a:r>
              <a:rPr lang="en-US" sz="1100" dirty="0" err="1">
                <a:latin typeface="Consolas"/>
                <a:cs typeface="Consolas"/>
              </a:rPr>
              <a:t>hr_router</a:t>
            </a:r>
            <a:r>
              <a:rPr lang="en-US" sz="1100" dirty="0">
                <a:latin typeface="Consolas"/>
                <a:cs typeface="Consolas"/>
              </a:rPr>
              <a:t>,</a:t>
            </a:r>
          </a:p>
          <a:p>
            <a:r>
              <a:rPr lang="en-US" sz="1100" dirty="0">
                <a:latin typeface="Consolas"/>
                <a:cs typeface="Consolas"/>
              </a:rPr>
              <a:t>        "merlin",</a:t>
            </a:r>
          </a:p>
          <a:p>
            <a:r>
              <a:rPr lang="en-US" sz="1100" dirty="0">
                <a:latin typeface="Consolas"/>
                <a:cs typeface="Consolas"/>
              </a:rPr>
              <a:t>        "</a:t>
            </a:r>
            <a:r>
              <a:rPr lang="en-US" sz="1100" dirty="0" err="1">
                <a:latin typeface="Consolas"/>
                <a:cs typeface="Consolas"/>
              </a:rPr>
              <a:t>hr_router</a:t>
            </a:r>
            <a:r>
              <a:rPr lang="en-US" sz="1100" dirty="0">
                <a:latin typeface="Consolas"/>
                <a:cs typeface="Consolas"/>
              </a:rPr>
              <a:t>",</a:t>
            </a:r>
          </a:p>
          <a:p>
            <a:r>
              <a:rPr lang="en-US" sz="1100" dirty="0">
                <a:latin typeface="Consolas"/>
                <a:cs typeface="Consolas"/>
              </a:rPr>
              <a:t>        SST_ELI_ELEMENT_VERSION(1,0,0),</a:t>
            </a:r>
          </a:p>
          <a:p>
            <a:r>
              <a:rPr lang="en-US" sz="1100" dirty="0">
                <a:latin typeface="Consolas"/>
                <a:cs typeface="Consolas"/>
              </a:rPr>
              <a:t>        "High radix router",</a:t>
            </a:r>
          </a:p>
          <a:p>
            <a:r>
              <a:rPr lang="en-US" sz="1100" dirty="0">
                <a:latin typeface="Consolas"/>
                <a:cs typeface="Consolas"/>
              </a:rPr>
              <a:t>        COMPONENT_CATEGORY_NETWORK)</a:t>
            </a:r>
          </a:p>
          <a:p>
            <a:r>
              <a:rPr lang="en-US" sz="1100" dirty="0">
                <a:latin typeface="Consolas"/>
                <a:cs typeface="Consolas"/>
              </a:rPr>
              <a:t> </a:t>
            </a:r>
          </a:p>
          <a:p>
            <a:r>
              <a:rPr lang="en-US" sz="1100" dirty="0">
                <a:latin typeface="Consolas"/>
                <a:cs typeface="Consolas"/>
              </a:rPr>
              <a:t>    SST_ELI_DOCUMENT_PARAMS(</a:t>
            </a:r>
          </a:p>
          <a:p>
            <a:r>
              <a:rPr lang="en-US" sz="1100" dirty="0">
                <a:latin typeface="Consolas"/>
                <a:cs typeface="Consolas"/>
              </a:rPr>
              <a:t>        {"id",                  "ID of the router."},</a:t>
            </a:r>
          </a:p>
          <a:p>
            <a:r>
              <a:rPr lang="en-US" sz="1100" dirty="0">
                <a:latin typeface="Consolas"/>
                <a:cs typeface="Consolas"/>
              </a:rPr>
              <a:t>        {"</a:t>
            </a:r>
            <a:r>
              <a:rPr lang="en-US" sz="1100" dirty="0" err="1">
                <a:latin typeface="Consolas"/>
                <a:cs typeface="Consolas"/>
              </a:rPr>
              <a:t>num_ports</a:t>
            </a:r>
            <a:r>
              <a:rPr lang="en-US" sz="1100" dirty="0">
                <a:latin typeface="Consolas"/>
                <a:cs typeface="Consolas"/>
              </a:rPr>
              <a:t>",           "Number of ports that the router has"},</a:t>
            </a:r>
          </a:p>
          <a:p>
            <a:r>
              <a:rPr lang="en-US" sz="1100" dirty="0">
                <a:latin typeface="Consolas"/>
                <a:cs typeface="Consolas"/>
              </a:rPr>
              <a:t>	  …</a:t>
            </a:r>
          </a:p>
          <a:p>
            <a:r>
              <a:rPr lang="en-US" sz="1100" dirty="0">
                <a:latin typeface="Consolas"/>
                <a:cs typeface="Consolas"/>
              </a:rPr>
              <a:t>	  {"debug",			  "Turn debugging on (1) or off (0)", "0"},</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SST_ELI_DOCUMENT_STATISTICS(</a:t>
            </a:r>
          </a:p>
          <a:p>
            <a:r>
              <a:rPr lang="en-US" sz="1100" dirty="0">
                <a:latin typeface="Consolas"/>
                <a:cs typeface="Consolas"/>
              </a:rPr>
              <a:t>        { "</a:t>
            </a:r>
            <a:r>
              <a:rPr lang="en-US" sz="1100" dirty="0" err="1">
                <a:latin typeface="Consolas"/>
                <a:cs typeface="Consolas"/>
              </a:rPr>
              <a:t>send_bit_count</a:t>
            </a:r>
            <a:r>
              <a:rPr lang="en-US" sz="1100" dirty="0">
                <a:latin typeface="Consolas"/>
                <a:cs typeface="Consolas"/>
              </a:rPr>
              <a:t>",     "Count number of bits sent on link", "bits", 1},</a:t>
            </a:r>
          </a:p>
          <a:p>
            <a:r>
              <a:rPr lang="en-US" sz="1100" dirty="0">
                <a:latin typeface="Consolas"/>
                <a:cs typeface="Consolas"/>
              </a:rPr>
              <a:t>        { "</a:t>
            </a:r>
            <a:r>
              <a:rPr lang="en-US" sz="1100" dirty="0" err="1">
                <a:latin typeface="Consolas"/>
                <a:cs typeface="Consolas"/>
              </a:rPr>
              <a:t>send_packet_count</a:t>
            </a:r>
            <a:r>
              <a:rPr lang="en-US" sz="1100" dirty="0">
                <a:latin typeface="Consolas"/>
                <a:cs typeface="Consolas"/>
              </a:rPr>
              <a:t>",  "Count number of packets sent on link", "packets", 1},</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a:t>
            </a:r>
          </a:p>
          <a:p>
            <a:r>
              <a:rPr lang="en-US" sz="1100" dirty="0">
                <a:latin typeface="Consolas"/>
                <a:cs typeface="Consolas"/>
              </a:rPr>
              <a:t>    SST_ELI_DOCUMENT_PORTS(</a:t>
            </a:r>
          </a:p>
          <a:p>
            <a:r>
              <a:rPr lang="en-US" sz="1100" dirty="0">
                <a:latin typeface="Consolas"/>
                <a:cs typeface="Consolas"/>
              </a:rPr>
              <a:t>        {"port%(</a:t>
            </a:r>
            <a:r>
              <a:rPr lang="en-US" sz="1100" dirty="0" err="1">
                <a:latin typeface="Consolas"/>
                <a:cs typeface="Consolas"/>
              </a:rPr>
              <a:t>num_ports</a:t>
            </a:r>
            <a:r>
              <a:rPr lang="en-US" sz="1100" dirty="0">
                <a:latin typeface="Consolas"/>
                <a:cs typeface="Consolas"/>
              </a:rPr>
              <a:t>)d",  "Ports which connect to endpoints or other routers.", </a:t>
            </a:r>
          </a:p>
          <a:p>
            <a:r>
              <a:rPr lang="en-US" sz="1100" dirty="0">
                <a:latin typeface="Consolas"/>
                <a:cs typeface="Consolas"/>
              </a:rPr>
              <a:t>	      {"</a:t>
            </a:r>
            <a:r>
              <a:rPr lang="en-US" sz="1100" dirty="0" err="1">
                <a:latin typeface="Consolas"/>
                <a:cs typeface="Consolas"/>
              </a:rPr>
              <a:t>merlin.RtrEvent</a:t>
            </a:r>
            <a:r>
              <a:rPr lang="en-US" sz="1100" dirty="0">
                <a:latin typeface="Consolas"/>
                <a:cs typeface="Consolas"/>
              </a:rPr>
              <a:t>", "</a:t>
            </a:r>
            <a:r>
              <a:rPr lang="en-US" sz="1100" dirty="0" err="1">
                <a:latin typeface="Consolas"/>
                <a:cs typeface="Consolas"/>
              </a:rPr>
              <a:t>merlin.internal_router_event</a:t>
            </a:r>
            <a:r>
              <a:rPr lang="en-US" sz="1100" dirty="0">
                <a:latin typeface="Consolas"/>
                <a:cs typeface="Consolas"/>
              </a:rPr>
              <a:t>", "</a:t>
            </a:r>
            <a:r>
              <a:rPr lang="en-US" sz="1100" dirty="0" err="1">
                <a:latin typeface="Consolas"/>
                <a:cs typeface="Consolas"/>
              </a:rPr>
              <a:t>merlin.topologyevent</a:t>
            </a:r>
            <a:r>
              <a:rPr lang="en-US" sz="1100" dirty="0">
                <a:latin typeface="Consolas"/>
                <a:cs typeface="Consolas"/>
              </a:rPr>
              <a:t>", "</a:t>
            </a:r>
            <a:r>
              <a:rPr lang="en-US" sz="1100" dirty="0" err="1">
                <a:latin typeface="Consolas"/>
                <a:cs typeface="Consolas"/>
              </a:rPr>
              <a:t>merlin.credit_event</a:t>
            </a:r>
            <a:r>
              <a:rPr lang="en-US" sz="1100" dirty="0">
                <a:latin typeface="Consolas"/>
                <a:cs typeface="Consolas"/>
              </a:rPr>
              <a:t>"}}</a:t>
            </a:r>
          </a:p>
          <a:p>
            <a:r>
              <a:rPr lang="en-US" sz="1100" dirty="0">
                <a:latin typeface="Consolas"/>
                <a:cs typeface="Consolas"/>
              </a:rPr>
              <a:t>    )</a:t>
            </a:r>
          </a:p>
          <a:p>
            <a:r>
              <a:rPr lang="en-US" sz="1100" dirty="0">
                <a:latin typeface="Consolas"/>
                <a:cs typeface="Consolas"/>
              </a:rPr>
              <a:t>// Rest of class</a:t>
            </a:r>
          </a:p>
          <a:p>
            <a:r>
              <a:rPr lang="en-US" sz="1100" dirty="0">
                <a:latin typeface="Consolas"/>
                <a:cs typeface="Consolas"/>
              </a:rPr>
              <a:t>…</a:t>
            </a:r>
          </a:p>
          <a:p>
            <a:r>
              <a:rPr lang="en-US" sz="1100" dirty="0">
                <a:latin typeface="Consolas"/>
                <a:cs typeface="Consolas"/>
              </a:rPr>
              <a:t>};</a:t>
            </a:r>
          </a:p>
        </p:txBody>
      </p:sp>
    </p:spTree>
    <p:extLst>
      <p:ext uri="{BB962C8B-B14F-4D97-AF65-F5344CB8AC3E}">
        <p14:creationId xmlns:p14="http://schemas.microsoft.com/office/powerpoint/2010/main" val="57719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12</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Overview</a:t>
            </a:r>
          </a:p>
          <a:p>
            <a:r>
              <a:rPr lang="en-US" dirty="0"/>
              <a:t>Component Lifecycle </a:t>
            </a:r>
          </a:p>
          <a:p>
            <a:r>
              <a:rPr lang="en-US" dirty="0"/>
              <a:t>Parallel considerations</a:t>
            </a:r>
          </a:p>
          <a:p>
            <a:r>
              <a:rPr lang="en-US" dirty="0"/>
              <a:t>Common Core APIs</a:t>
            </a:r>
          </a:p>
          <a:p>
            <a:r>
              <a:rPr lang="en-US" dirty="0"/>
              <a:t>Create an Element Library</a:t>
            </a:r>
          </a:p>
        </p:txBody>
      </p:sp>
    </p:spTree>
    <p:extLst>
      <p:ext uri="{BB962C8B-B14F-4D97-AF65-F5344CB8AC3E}">
        <p14:creationId xmlns:p14="http://schemas.microsoft.com/office/powerpoint/2010/main" val="422446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Component Lifecycle</a:t>
            </a:r>
          </a:p>
        </p:txBody>
      </p:sp>
      <p:sp>
        <p:nvSpPr>
          <p:cNvPr id="6" name="Slide Number Placeholder 5"/>
          <p:cNvSpPr>
            <a:spLocks noGrp="1"/>
          </p:cNvSpPr>
          <p:nvPr>
            <p:ph type="sldNum" sz="quarter" idx="4"/>
          </p:nvPr>
        </p:nvSpPr>
        <p:spPr/>
        <p:txBody>
          <a:bodyPr/>
          <a:lstStyle/>
          <a:p>
            <a:fld id="{A5E55A7B-7854-E145-92D9-B491DF4BAE2D}" type="slidenum">
              <a:rPr lang="en-US" smtClean="0"/>
              <a:pPr/>
              <a:t>13</a:t>
            </a:fld>
            <a:endParaRPr lang="en-US" dirty="0"/>
          </a:p>
        </p:txBody>
      </p:sp>
      <p:sp>
        <p:nvSpPr>
          <p:cNvPr id="7" name="Content Placeholder 6"/>
          <p:cNvSpPr>
            <a:spLocks noGrp="1"/>
          </p:cNvSpPr>
          <p:nvPr>
            <p:ph idx="1"/>
          </p:nvPr>
        </p:nvSpPr>
        <p:spPr/>
        <p:txBody>
          <a:bodyPr numCol="2">
            <a:normAutofit fontScale="92500" lnSpcReduction="10000"/>
          </a:bodyPr>
          <a:lstStyle/>
          <a:p>
            <a:r>
              <a:rPr lang="en-US" dirty="0"/>
              <a:t>Graph Construction</a:t>
            </a:r>
          </a:p>
          <a:p>
            <a:pPr lvl="1"/>
            <a:r>
              <a:rPr lang="en-US" sz="1900" dirty="0"/>
              <a:t>Components and links are listed and connected</a:t>
            </a:r>
          </a:p>
          <a:p>
            <a:pPr lvl="1"/>
            <a:r>
              <a:rPr lang="en-US" sz="1900" dirty="0"/>
              <a:t>Partitioning assigns components to MPI ranks</a:t>
            </a:r>
          </a:p>
          <a:p>
            <a:r>
              <a:rPr lang="en-US" sz="2300" dirty="0"/>
              <a:t>Construction Phase</a:t>
            </a:r>
          </a:p>
          <a:p>
            <a:pPr lvl="1"/>
            <a:r>
              <a:rPr lang="en-US" sz="1900" dirty="0"/>
              <a:t>Components are created</a:t>
            </a:r>
          </a:p>
          <a:p>
            <a:r>
              <a:rPr lang="en-US" dirty="0"/>
              <a:t>Initialization Phase</a:t>
            </a:r>
          </a:p>
          <a:p>
            <a:pPr lvl="1"/>
            <a:r>
              <a:rPr lang="en-US" sz="1900" dirty="0"/>
              <a:t>“Pre-time” phase, but mostly normal operation</a:t>
            </a:r>
          </a:p>
          <a:p>
            <a:pPr lvl="1"/>
            <a:r>
              <a:rPr lang="en-US" sz="1900" dirty="0"/>
              <a:t>Components can send “</a:t>
            </a:r>
            <a:r>
              <a:rPr lang="en-US" sz="1900" dirty="0" err="1"/>
              <a:t>init</a:t>
            </a:r>
            <a:r>
              <a:rPr lang="en-US" sz="1900" dirty="0"/>
              <a:t>” events to each other over links</a:t>
            </a:r>
          </a:p>
          <a:p>
            <a:pPr lvl="1"/>
            <a:r>
              <a:rPr lang="en-US" sz="1900" dirty="0"/>
              <a:t>Multiple rounds, until no more “</a:t>
            </a:r>
            <a:r>
              <a:rPr lang="en-US" sz="1900" dirty="0" err="1"/>
              <a:t>init</a:t>
            </a:r>
            <a:r>
              <a:rPr lang="en-US" sz="1900" dirty="0"/>
              <a:t>” events are sent.</a:t>
            </a:r>
          </a:p>
          <a:p>
            <a:r>
              <a:rPr lang="en-US" dirty="0"/>
              <a:t>Setup Phase</a:t>
            </a:r>
          </a:p>
          <a:p>
            <a:pPr lvl="1"/>
            <a:r>
              <a:rPr lang="en-US" sz="1900" dirty="0"/>
              <a:t>Final setup should be performed, and initial events scheduled.</a:t>
            </a:r>
          </a:p>
          <a:p>
            <a:pPr lvl="1"/>
            <a:r>
              <a:rPr lang="en-US" sz="1900" dirty="0"/>
              <a:t>Single round</a:t>
            </a:r>
          </a:p>
          <a:p>
            <a:r>
              <a:rPr lang="en-US" dirty="0"/>
              <a:t>Run Phase</a:t>
            </a:r>
          </a:p>
          <a:p>
            <a:pPr lvl="1"/>
            <a:r>
              <a:rPr lang="en-US" sz="1900" dirty="0"/>
              <a:t>Normal operation</a:t>
            </a:r>
          </a:p>
          <a:p>
            <a:pPr lvl="1"/>
            <a:r>
              <a:rPr lang="en-US" sz="1900" dirty="0"/>
              <a:t>Continues until a set time, or all components agree to be finished.</a:t>
            </a:r>
          </a:p>
          <a:p>
            <a:r>
              <a:rPr lang="en-US" sz="2300" dirty="0"/>
              <a:t>Complete Phase</a:t>
            </a:r>
          </a:p>
          <a:p>
            <a:pPr lvl="1"/>
            <a:r>
              <a:rPr lang="en-US" sz="1900" dirty="0"/>
              <a:t>“Post-time” phase analogous to initialization phase</a:t>
            </a:r>
          </a:p>
          <a:p>
            <a:pPr lvl="1"/>
            <a:r>
              <a:rPr lang="en-US" sz="1900" dirty="0"/>
              <a:t>Components can send “</a:t>
            </a:r>
            <a:r>
              <a:rPr lang="en-US" sz="1900" dirty="0" err="1"/>
              <a:t>init</a:t>
            </a:r>
            <a:r>
              <a:rPr lang="en-US" sz="1900" dirty="0"/>
              <a:t>” events to each other over links</a:t>
            </a:r>
          </a:p>
          <a:p>
            <a:pPr lvl="1"/>
            <a:r>
              <a:rPr lang="en-US" sz="1900" dirty="0"/>
              <a:t>Multiple rounds, until no more “</a:t>
            </a:r>
            <a:r>
              <a:rPr lang="en-US" sz="1900" dirty="0" err="1"/>
              <a:t>init</a:t>
            </a:r>
            <a:r>
              <a:rPr lang="en-US" sz="1900" dirty="0"/>
              <a:t>” events are sent</a:t>
            </a:r>
          </a:p>
          <a:p>
            <a:r>
              <a:rPr lang="en-US" dirty="0"/>
              <a:t>Finalize Phase</a:t>
            </a:r>
          </a:p>
          <a:p>
            <a:pPr lvl="1"/>
            <a:r>
              <a:rPr lang="en-US" sz="1900" dirty="0"/>
              <a:t>Simulation is complete.</a:t>
            </a:r>
          </a:p>
          <a:p>
            <a:pPr lvl="1"/>
            <a:r>
              <a:rPr lang="en-US" sz="1900" dirty="0"/>
              <a:t>Write statistics, free memory, etc.</a:t>
            </a:r>
          </a:p>
          <a:p>
            <a:pPr lvl="1"/>
            <a:endParaRPr lang="en-US" sz="1900" dirty="0"/>
          </a:p>
        </p:txBody>
      </p:sp>
    </p:spTree>
    <p:extLst>
      <p:ext uri="{BB962C8B-B14F-4D97-AF65-F5344CB8AC3E}">
        <p14:creationId xmlns:p14="http://schemas.microsoft.com/office/powerpoint/2010/main" val="5916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Construction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14</a:t>
            </a:fld>
            <a:endParaRPr lang="en-US" dirty="0"/>
          </a:p>
        </p:txBody>
      </p:sp>
      <p:sp>
        <p:nvSpPr>
          <p:cNvPr id="3" name="Content Placeholder 2"/>
          <p:cNvSpPr>
            <a:spLocks noGrp="1"/>
          </p:cNvSpPr>
          <p:nvPr>
            <p:ph idx="1"/>
          </p:nvPr>
        </p:nvSpPr>
        <p:spPr/>
        <p:txBody>
          <a:bodyPr>
            <a:normAutofit/>
          </a:bodyPr>
          <a:lstStyle/>
          <a:p>
            <a:r>
              <a:rPr lang="en-US" dirty="0"/>
              <a:t>Factory opens element library and allocates a new component, calling its constructor</a:t>
            </a:r>
          </a:p>
          <a:p>
            <a:pPr lvl="1"/>
            <a:r>
              <a:rPr lang="en-US" dirty="0"/>
              <a:t>Constructor arguments:  Component ID, Parameters</a:t>
            </a:r>
          </a:p>
          <a:p>
            <a:endParaRPr lang="en-US" sz="1400" dirty="0"/>
          </a:p>
          <a:p>
            <a:r>
              <a:rPr lang="en-US" dirty="0"/>
              <a:t>Component Constructor should:</a:t>
            </a:r>
          </a:p>
          <a:p>
            <a:pPr lvl="1"/>
            <a:r>
              <a:rPr lang="en-US" dirty="0"/>
              <a:t>Process parameters</a:t>
            </a:r>
          </a:p>
          <a:p>
            <a:pPr lvl="1"/>
            <a:r>
              <a:rPr lang="en-US" dirty="0"/>
              <a:t>Initialize Ports/Links  (</a:t>
            </a:r>
            <a:r>
              <a:rPr lang="en-US" sz="1600" dirty="0">
                <a:latin typeface="Consolas"/>
                <a:cs typeface="Consolas"/>
              </a:rPr>
              <a:t>Component::</a:t>
            </a:r>
            <a:r>
              <a:rPr lang="en-US" sz="1600" dirty="0" err="1">
                <a:latin typeface="Consolas"/>
                <a:cs typeface="Consolas"/>
              </a:rPr>
              <a:t>configureLink</a:t>
            </a:r>
            <a:r>
              <a:rPr lang="en-US" sz="1600" dirty="0">
                <a:latin typeface="Consolas"/>
                <a:cs typeface="Consolas"/>
              </a:rPr>
              <a:t>()</a:t>
            </a:r>
            <a:r>
              <a:rPr lang="en-US" dirty="0"/>
              <a:t>)</a:t>
            </a:r>
          </a:p>
          <a:p>
            <a:pPr lvl="1"/>
            <a:r>
              <a:rPr lang="en-US" dirty="0"/>
              <a:t>Register any clocks (</a:t>
            </a:r>
            <a:r>
              <a:rPr lang="en-US" sz="1600" dirty="0">
                <a:latin typeface="Consolas"/>
                <a:cs typeface="Consolas"/>
              </a:rPr>
              <a:t>Component::</a:t>
            </a:r>
            <a:r>
              <a:rPr lang="en-US" sz="1600" dirty="0" err="1">
                <a:latin typeface="Consolas"/>
                <a:cs typeface="Consolas"/>
              </a:rPr>
              <a:t>registerClock</a:t>
            </a:r>
            <a:r>
              <a:rPr lang="en-US" sz="1600" dirty="0">
                <a:latin typeface="Consolas"/>
                <a:cs typeface="Consolas"/>
              </a:rPr>
              <a:t>()</a:t>
            </a:r>
            <a:r>
              <a:rPr lang="en-US" dirty="0"/>
              <a:t>)</a:t>
            </a:r>
          </a:p>
          <a:p>
            <a:pPr lvl="1"/>
            <a:r>
              <a:rPr lang="en-US" dirty="0"/>
              <a:t>Load any subcomponents (</a:t>
            </a:r>
            <a:r>
              <a:rPr lang="en-US" sz="1600" dirty="0">
                <a:latin typeface="Consolas" panose="020B0609020204030204" pitchFamily="49" charset="0"/>
                <a:cs typeface="Consolas" panose="020B0609020204030204" pitchFamily="49" charset="0"/>
              </a:rPr>
              <a:t>Component::</a:t>
            </a:r>
            <a:r>
              <a:rPr lang="en-US" sz="1600" dirty="0" err="1">
                <a:latin typeface="Consolas" panose="020B0609020204030204" pitchFamily="49" charset="0"/>
                <a:cs typeface="Consolas" panose="020B0609020204030204" pitchFamily="49" charset="0"/>
              </a:rPr>
              <a:t>loadSubComponent</a:t>
            </a:r>
            <a:r>
              <a:rPr lang="en-US" sz="1600" dirty="0">
                <a:latin typeface="Consolas" panose="020B0609020204030204" pitchFamily="49" charset="0"/>
                <a:cs typeface="Consolas" panose="020B0609020204030204" pitchFamily="49" charset="0"/>
              </a:rPr>
              <a:t>()</a:t>
            </a:r>
            <a:r>
              <a:rPr lang="en-US" dirty="0"/>
              <a:t>)</a:t>
            </a:r>
          </a:p>
          <a:p>
            <a:pPr lvl="1"/>
            <a:r>
              <a:rPr lang="en-US" dirty="0"/>
              <a:t>Load any modules (</a:t>
            </a:r>
            <a:r>
              <a:rPr lang="en-US" sz="1600" dirty="0">
                <a:latin typeface="Consolas"/>
                <a:cs typeface="Consolas"/>
              </a:rPr>
              <a:t>Component::</a:t>
            </a:r>
            <a:r>
              <a:rPr lang="en-US" sz="1600" dirty="0" err="1">
                <a:latin typeface="Consolas"/>
                <a:cs typeface="Consolas"/>
              </a:rPr>
              <a:t>loadModule</a:t>
            </a:r>
            <a:r>
              <a:rPr lang="en-US" sz="1600" dirty="0">
                <a:latin typeface="Consolas"/>
                <a:cs typeface="Consolas"/>
              </a:rPr>
              <a:t>()</a:t>
            </a:r>
            <a:r>
              <a:rPr lang="en-US" dirty="0"/>
              <a:t>)</a:t>
            </a:r>
          </a:p>
          <a:p>
            <a:pPr lvl="1"/>
            <a:r>
              <a:rPr lang="en-US" dirty="0"/>
              <a:t>Register any statistics (</a:t>
            </a:r>
            <a:r>
              <a:rPr lang="en-US" sz="1600" dirty="0">
                <a:latin typeface="Consolas" panose="020B0609020204030204" pitchFamily="49" charset="0"/>
                <a:cs typeface="Consolas" panose="020B0609020204030204" pitchFamily="49" charset="0"/>
              </a:rPr>
              <a:t>Component::</a:t>
            </a:r>
            <a:r>
              <a:rPr lang="en-US" sz="1600" dirty="0" err="1">
                <a:latin typeface="Consolas" panose="020B0609020204030204" pitchFamily="49" charset="0"/>
                <a:cs typeface="Consolas" panose="020B0609020204030204" pitchFamily="49" charset="0"/>
              </a:rPr>
              <a:t>registerStatistic</a:t>
            </a:r>
            <a:r>
              <a:rPr lang="en-US" sz="1600" dirty="0">
                <a:latin typeface="Consolas" panose="020B0609020204030204" pitchFamily="49" charset="0"/>
                <a:cs typeface="Consolas" panose="020B0609020204030204" pitchFamily="49" charset="0"/>
              </a:rPr>
              <a:t>()</a:t>
            </a:r>
            <a:r>
              <a:rPr lang="en-US" dirty="0"/>
              <a:t>)</a:t>
            </a:r>
          </a:p>
          <a:p>
            <a:pPr lvl="1"/>
            <a:r>
              <a:rPr lang="en-US" dirty="0"/>
              <a:t>Register Exit / Primary Component Status</a:t>
            </a:r>
          </a:p>
        </p:txBody>
      </p:sp>
    </p:spTree>
    <p:extLst>
      <p:ext uri="{BB962C8B-B14F-4D97-AF65-F5344CB8AC3E}">
        <p14:creationId xmlns:p14="http://schemas.microsoft.com/office/powerpoint/2010/main" val="310792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Initialization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15</a:t>
            </a:fld>
            <a:endParaRPr lang="en-US" dirty="0"/>
          </a:p>
        </p:txBody>
      </p:sp>
      <p:sp>
        <p:nvSpPr>
          <p:cNvPr id="3" name="Content Placeholder 2"/>
          <p:cNvSpPr>
            <a:spLocks noGrp="1"/>
          </p:cNvSpPr>
          <p:nvPr>
            <p:ph idx="1"/>
          </p:nvPr>
        </p:nvSpPr>
        <p:spPr/>
        <p:txBody>
          <a:bodyPr>
            <a:normAutofit lnSpcReduction="10000"/>
          </a:bodyPr>
          <a:lstStyle/>
          <a:p>
            <a:r>
              <a:rPr lang="en-US" dirty="0"/>
              <a:t>Optional for a component to participate </a:t>
            </a:r>
          </a:p>
          <a:p>
            <a:pPr lvl="1"/>
            <a:r>
              <a:rPr lang="en-US" dirty="0"/>
              <a:t>Example use case: initialize memory values</a:t>
            </a:r>
          </a:p>
          <a:p>
            <a:endParaRPr lang="en-US" sz="1600" dirty="0"/>
          </a:p>
          <a:p>
            <a:r>
              <a:rPr lang="en-US" dirty="0"/>
              <a:t>Override </a:t>
            </a:r>
            <a:r>
              <a:rPr lang="en-US" sz="1800" dirty="0">
                <a:latin typeface="Consolas"/>
                <a:cs typeface="Consolas"/>
              </a:rPr>
              <a:t>SST::Component::</a:t>
            </a:r>
            <a:r>
              <a:rPr lang="en-US" sz="1800" dirty="0" err="1">
                <a:latin typeface="Consolas"/>
                <a:cs typeface="Consolas"/>
              </a:rPr>
              <a:t>init</a:t>
            </a:r>
            <a:r>
              <a:rPr lang="en-US" sz="1800" dirty="0">
                <a:latin typeface="Consolas"/>
                <a:cs typeface="Consolas"/>
              </a:rPr>
              <a:t>(unsigned </a:t>
            </a:r>
            <a:r>
              <a:rPr lang="en-US" sz="1800" dirty="0" err="1">
                <a:latin typeface="Consolas"/>
                <a:cs typeface="Consolas"/>
              </a:rPr>
              <a:t>int</a:t>
            </a:r>
            <a:r>
              <a:rPr lang="en-US" sz="1800" dirty="0">
                <a:latin typeface="Consolas"/>
                <a:cs typeface="Consolas"/>
              </a:rPr>
              <a:t> phase)</a:t>
            </a:r>
            <a:endParaRPr lang="en-US" sz="1800" dirty="0"/>
          </a:p>
          <a:p>
            <a:endParaRPr lang="en-US" sz="1600" dirty="0"/>
          </a:p>
          <a:p>
            <a:r>
              <a:rPr lang="en-US" dirty="0"/>
              <a:t>Called on each component multiple times </a:t>
            </a:r>
            <a:r>
              <a:rPr lang="en-US" sz="1800" dirty="0"/>
              <a:t>(phase argument)</a:t>
            </a:r>
            <a:endParaRPr lang="en-US" dirty="0"/>
          </a:p>
          <a:p>
            <a:pPr lvl="1"/>
            <a:r>
              <a:rPr lang="en-US" dirty="0"/>
              <a:t>“Pre-time” phase</a:t>
            </a:r>
          </a:p>
          <a:p>
            <a:pPr lvl="2"/>
            <a:r>
              <a:rPr lang="en-US" sz="1600" dirty="0"/>
              <a:t>No clocks</a:t>
            </a:r>
          </a:p>
          <a:p>
            <a:pPr lvl="2"/>
            <a:r>
              <a:rPr lang="en-US" sz="1600" dirty="0"/>
              <a:t>Links have zero simulated latency</a:t>
            </a:r>
          </a:p>
          <a:p>
            <a:pPr lvl="1"/>
            <a:r>
              <a:rPr lang="en-US" dirty="0"/>
              <a:t>Send initialization data to other components</a:t>
            </a:r>
          </a:p>
          <a:p>
            <a:pPr lvl="2"/>
            <a:r>
              <a:rPr lang="en-US" dirty="0">
                <a:latin typeface="Consolas"/>
                <a:cs typeface="Consolas"/>
              </a:rPr>
              <a:t>link-&gt;</a:t>
            </a:r>
            <a:r>
              <a:rPr lang="en-US" dirty="0" err="1">
                <a:latin typeface="Consolas"/>
                <a:cs typeface="Consolas"/>
              </a:rPr>
              <a:t>sendInitData</a:t>
            </a:r>
            <a:r>
              <a:rPr lang="en-US" dirty="0">
                <a:latin typeface="Consolas"/>
                <a:cs typeface="Consolas"/>
              </a:rPr>
              <a:t>()</a:t>
            </a:r>
          </a:p>
          <a:p>
            <a:pPr lvl="2"/>
            <a:r>
              <a:rPr lang="en-US" dirty="0">
                <a:latin typeface="Consolas"/>
                <a:cs typeface="Consolas"/>
              </a:rPr>
              <a:t>link-&gt;</a:t>
            </a:r>
            <a:r>
              <a:rPr lang="en-US" dirty="0" err="1">
                <a:latin typeface="Consolas"/>
                <a:cs typeface="Consolas"/>
              </a:rPr>
              <a:t>recvInitData</a:t>
            </a:r>
            <a:r>
              <a:rPr lang="en-US" dirty="0">
                <a:latin typeface="Consolas"/>
                <a:cs typeface="Consolas"/>
              </a:rPr>
              <a:t>()</a:t>
            </a:r>
          </a:p>
          <a:p>
            <a:pPr lvl="1"/>
            <a:r>
              <a:rPr lang="en-US" dirty="0"/>
              <a:t>SST stays in “</a:t>
            </a:r>
            <a:r>
              <a:rPr lang="en-US" dirty="0" err="1">
                <a:latin typeface="Consolas"/>
                <a:cs typeface="Consolas"/>
              </a:rPr>
              <a:t>init</a:t>
            </a:r>
            <a:r>
              <a:rPr lang="en-US" dirty="0">
                <a:latin typeface="Consolas"/>
                <a:cs typeface="Consolas"/>
              </a:rPr>
              <a:t>()</a:t>
            </a:r>
            <a:r>
              <a:rPr lang="en-US" dirty="0"/>
              <a:t>“ mode until no components send more initialization data</a:t>
            </a:r>
          </a:p>
        </p:txBody>
      </p:sp>
    </p:spTree>
    <p:extLst>
      <p:ext uri="{BB962C8B-B14F-4D97-AF65-F5344CB8AC3E}">
        <p14:creationId xmlns:p14="http://schemas.microsoft.com/office/powerpoint/2010/main" val="278513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Setup</a:t>
            </a:r>
          </a:p>
        </p:txBody>
      </p:sp>
      <p:sp>
        <p:nvSpPr>
          <p:cNvPr id="5" name="Slide Number Placeholder 4"/>
          <p:cNvSpPr>
            <a:spLocks noGrp="1"/>
          </p:cNvSpPr>
          <p:nvPr>
            <p:ph type="sldNum" sz="quarter" idx="4"/>
          </p:nvPr>
        </p:nvSpPr>
        <p:spPr/>
        <p:txBody>
          <a:bodyPr/>
          <a:lstStyle/>
          <a:p>
            <a:fld id="{A5E55A7B-7854-E145-92D9-B491DF4BAE2D}" type="slidenum">
              <a:rPr lang="en-US" smtClean="0"/>
              <a:pPr/>
              <a:t>16</a:t>
            </a:fld>
            <a:endParaRPr lang="en-US" dirty="0"/>
          </a:p>
        </p:txBody>
      </p:sp>
      <p:sp>
        <p:nvSpPr>
          <p:cNvPr id="3" name="Content Placeholder 2"/>
          <p:cNvSpPr>
            <a:spLocks noGrp="1"/>
          </p:cNvSpPr>
          <p:nvPr>
            <p:ph idx="1"/>
          </p:nvPr>
        </p:nvSpPr>
        <p:spPr/>
        <p:txBody>
          <a:bodyPr>
            <a:normAutofit lnSpcReduction="10000"/>
          </a:bodyPr>
          <a:lstStyle/>
          <a:p>
            <a:r>
              <a:rPr lang="en-US" dirty="0"/>
              <a:t>Optional for a component to participate</a:t>
            </a:r>
          </a:p>
          <a:p>
            <a:pPr lvl="1"/>
            <a:r>
              <a:rPr lang="en-US" dirty="0"/>
              <a:t>Example use case: Configure coherence protocol based on info received during </a:t>
            </a:r>
            <a:r>
              <a:rPr lang="en-US" dirty="0" err="1"/>
              <a:t>init</a:t>
            </a:r>
            <a:r>
              <a:rPr lang="en-US" dirty="0"/>
              <a:t>()</a:t>
            </a:r>
          </a:p>
          <a:p>
            <a:endParaRPr lang="en-US" sz="1600" u="sng" dirty="0"/>
          </a:p>
          <a:p>
            <a:r>
              <a:rPr lang="en-US" dirty="0"/>
              <a:t>Override </a:t>
            </a:r>
            <a:r>
              <a:rPr lang="en-US" sz="1800" dirty="0">
                <a:latin typeface="Consolas"/>
                <a:cs typeface="Consolas"/>
              </a:rPr>
              <a:t>SST::Component::setup(void)</a:t>
            </a:r>
            <a:endParaRPr lang="en-US" sz="1800" dirty="0"/>
          </a:p>
          <a:p>
            <a:endParaRPr lang="en-US" sz="1600" dirty="0"/>
          </a:p>
          <a:p>
            <a:r>
              <a:rPr lang="en-US" dirty="0"/>
              <a:t>Called on every component</a:t>
            </a:r>
          </a:p>
          <a:p>
            <a:pPr lvl="1"/>
            <a:r>
              <a:rPr lang="en-US" dirty="0"/>
              <a:t>Finalize any initialization</a:t>
            </a:r>
          </a:p>
          <a:p>
            <a:pPr lvl="1"/>
            <a:r>
              <a:rPr lang="en-US" dirty="0"/>
              <a:t>Having </a:t>
            </a:r>
            <a:r>
              <a:rPr lang="en-US" sz="1600" dirty="0">
                <a:latin typeface="Consolas"/>
                <a:cs typeface="Consolas"/>
              </a:rPr>
              <a:t>::setup()</a:t>
            </a:r>
            <a:r>
              <a:rPr lang="en-US" dirty="0"/>
              <a:t> called implies that the </a:t>
            </a:r>
            <a:r>
              <a:rPr lang="en-US" sz="1600" dirty="0">
                <a:latin typeface="Consolas"/>
                <a:cs typeface="Consolas"/>
              </a:rPr>
              <a:t>::</a:t>
            </a:r>
            <a:r>
              <a:rPr lang="en-US" sz="1600" dirty="0" err="1">
                <a:latin typeface="Consolas"/>
                <a:cs typeface="Consolas"/>
              </a:rPr>
              <a:t>init</a:t>
            </a:r>
            <a:r>
              <a:rPr lang="en-US" sz="1600" dirty="0">
                <a:latin typeface="Consolas"/>
                <a:cs typeface="Consolas"/>
              </a:rPr>
              <a:t>()</a:t>
            </a:r>
            <a:r>
              <a:rPr lang="en-US" dirty="0"/>
              <a:t> phase is complete</a:t>
            </a:r>
          </a:p>
          <a:p>
            <a:endParaRPr lang="en-US" sz="1600" dirty="0"/>
          </a:p>
          <a:p>
            <a:r>
              <a:rPr lang="en-US" dirty="0"/>
              <a:t>Marks the official “beginning” of the simulation</a:t>
            </a:r>
          </a:p>
          <a:p>
            <a:pPr lvl="1"/>
            <a:r>
              <a:rPr lang="en-US" dirty="0"/>
              <a:t>Time “Zero” – clocks start counting after this.</a:t>
            </a:r>
          </a:p>
          <a:p>
            <a:pPr lvl="1"/>
            <a:r>
              <a:rPr lang="en-US" dirty="0"/>
              <a:t>Components may send data across links normally</a:t>
            </a:r>
          </a:p>
          <a:p>
            <a:pPr lvl="1"/>
            <a:endParaRPr lang="en-US" dirty="0"/>
          </a:p>
        </p:txBody>
      </p:sp>
    </p:spTree>
    <p:extLst>
      <p:ext uri="{BB962C8B-B14F-4D97-AF65-F5344CB8AC3E}">
        <p14:creationId xmlns:p14="http://schemas.microsoft.com/office/powerpoint/2010/main" val="371279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Run</a:t>
            </a:r>
          </a:p>
        </p:txBody>
      </p:sp>
      <p:sp>
        <p:nvSpPr>
          <p:cNvPr id="5" name="Slide Number Placeholder 4"/>
          <p:cNvSpPr>
            <a:spLocks noGrp="1"/>
          </p:cNvSpPr>
          <p:nvPr>
            <p:ph type="sldNum" sz="quarter" idx="4"/>
          </p:nvPr>
        </p:nvSpPr>
        <p:spPr/>
        <p:txBody>
          <a:bodyPr/>
          <a:lstStyle/>
          <a:p>
            <a:fld id="{A5E55A7B-7854-E145-92D9-B491DF4BAE2D}" type="slidenum">
              <a:rPr lang="en-US" smtClean="0"/>
              <a:pPr/>
              <a:t>17</a:t>
            </a:fld>
            <a:endParaRPr lang="en-US" dirty="0"/>
          </a:p>
        </p:txBody>
      </p:sp>
      <p:sp>
        <p:nvSpPr>
          <p:cNvPr id="3" name="Content Placeholder 2"/>
          <p:cNvSpPr>
            <a:spLocks noGrp="1"/>
          </p:cNvSpPr>
          <p:nvPr>
            <p:ph idx="1"/>
          </p:nvPr>
        </p:nvSpPr>
        <p:spPr/>
        <p:txBody>
          <a:bodyPr/>
          <a:lstStyle/>
          <a:p>
            <a:r>
              <a:rPr lang="en-US" dirty="0"/>
              <a:t>Standard simulation time</a:t>
            </a:r>
          </a:p>
          <a:p>
            <a:endParaRPr lang="en-US" sz="1600" dirty="0"/>
          </a:p>
          <a:p>
            <a:r>
              <a:rPr lang="en-US" dirty="0"/>
              <a:t>Events cause processing</a:t>
            </a:r>
          </a:p>
          <a:p>
            <a:pPr lvl="1"/>
            <a:r>
              <a:rPr lang="en-US" dirty="0"/>
              <a:t>Clock Handlers</a:t>
            </a:r>
          </a:p>
          <a:p>
            <a:pPr lvl="1"/>
            <a:r>
              <a:rPr lang="en-US" dirty="0"/>
              <a:t>Messages sent over Links</a:t>
            </a:r>
          </a:p>
          <a:p>
            <a:pPr lvl="1"/>
            <a:endParaRPr lang="en-US" sz="1600" dirty="0"/>
          </a:p>
          <a:p>
            <a:r>
              <a:rPr lang="en-US" dirty="0"/>
              <a:t>Continues until a stop event or until all Primary Components claim that they are OK to exit</a:t>
            </a:r>
          </a:p>
          <a:p>
            <a:pPr lvl="1"/>
            <a:r>
              <a:rPr lang="en-US" dirty="0"/>
              <a:t>Stop Events come from --stop-at &lt;time&gt;</a:t>
            </a:r>
          </a:p>
          <a:p>
            <a:pPr lvl="1"/>
            <a:r>
              <a:rPr lang="en-US" dirty="0"/>
              <a:t>Can also exit if no events remain in the queue</a:t>
            </a:r>
          </a:p>
        </p:txBody>
      </p:sp>
    </p:spTree>
    <p:extLst>
      <p:ext uri="{BB962C8B-B14F-4D97-AF65-F5344CB8AC3E}">
        <p14:creationId xmlns:p14="http://schemas.microsoft.com/office/powerpoint/2010/main" val="49786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Complete</a:t>
            </a:r>
          </a:p>
        </p:txBody>
      </p:sp>
      <p:sp>
        <p:nvSpPr>
          <p:cNvPr id="5" name="Slide Number Placeholder 4"/>
          <p:cNvSpPr>
            <a:spLocks noGrp="1"/>
          </p:cNvSpPr>
          <p:nvPr>
            <p:ph type="sldNum" sz="quarter" idx="4"/>
          </p:nvPr>
        </p:nvSpPr>
        <p:spPr/>
        <p:txBody>
          <a:bodyPr/>
          <a:lstStyle/>
          <a:p>
            <a:fld id="{A5E55A7B-7854-E145-92D9-B491DF4BAE2D}" type="slidenum">
              <a:rPr lang="en-US" smtClean="0"/>
              <a:pPr/>
              <a:t>18</a:t>
            </a:fld>
            <a:endParaRPr lang="en-US" dirty="0"/>
          </a:p>
        </p:txBody>
      </p:sp>
      <p:sp>
        <p:nvSpPr>
          <p:cNvPr id="3" name="Content Placeholder 2"/>
          <p:cNvSpPr>
            <a:spLocks noGrp="1"/>
          </p:cNvSpPr>
          <p:nvPr>
            <p:ph idx="1"/>
          </p:nvPr>
        </p:nvSpPr>
        <p:spPr/>
        <p:txBody>
          <a:bodyPr>
            <a:normAutofit fontScale="92500" lnSpcReduction="20000"/>
          </a:bodyPr>
          <a:lstStyle/>
          <a:p>
            <a:r>
              <a:rPr lang="en-US" dirty="0"/>
              <a:t>Optional for a component to participate</a:t>
            </a:r>
          </a:p>
          <a:p>
            <a:pPr lvl="1"/>
            <a:r>
              <a:rPr lang="en-US" dirty="0"/>
              <a:t>Analogous to </a:t>
            </a:r>
            <a:r>
              <a:rPr lang="en-US" dirty="0" err="1"/>
              <a:t>init</a:t>
            </a:r>
            <a:r>
              <a:rPr lang="en-US" dirty="0"/>
              <a:t>() phase</a:t>
            </a:r>
          </a:p>
          <a:p>
            <a:pPr lvl="1"/>
            <a:r>
              <a:rPr lang="en-US" dirty="0"/>
              <a:t>Example use case: Quiesce component state</a:t>
            </a:r>
          </a:p>
          <a:p>
            <a:endParaRPr lang="en-US" sz="1600" dirty="0"/>
          </a:p>
          <a:p>
            <a:r>
              <a:rPr lang="en-US" dirty="0"/>
              <a:t>Override </a:t>
            </a:r>
            <a:r>
              <a:rPr lang="en-US" sz="1800" dirty="0">
                <a:latin typeface="Consolas"/>
                <a:cs typeface="Consolas"/>
              </a:rPr>
              <a:t>SST::Component::complete(unsigned </a:t>
            </a:r>
            <a:r>
              <a:rPr lang="en-US" sz="1800" dirty="0" err="1">
                <a:latin typeface="Consolas"/>
                <a:cs typeface="Consolas"/>
              </a:rPr>
              <a:t>int</a:t>
            </a:r>
            <a:r>
              <a:rPr lang="en-US" sz="1800" dirty="0">
                <a:latin typeface="Consolas"/>
                <a:cs typeface="Consolas"/>
              </a:rPr>
              <a:t> phase)</a:t>
            </a:r>
            <a:endParaRPr lang="en-US" sz="1800" dirty="0"/>
          </a:p>
          <a:p>
            <a:endParaRPr lang="en-US" sz="1600" dirty="0"/>
          </a:p>
          <a:p>
            <a:r>
              <a:rPr lang="en-US" dirty="0"/>
              <a:t>Called on each component multiple times (phase argument)</a:t>
            </a:r>
          </a:p>
          <a:p>
            <a:pPr lvl="1"/>
            <a:r>
              <a:rPr lang="en-US" dirty="0"/>
              <a:t>“Post-time” phase</a:t>
            </a:r>
          </a:p>
          <a:p>
            <a:pPr lvl="2"/>
            <a:r>
              <a:rPr lang="en-US" dirty="0"/>
              <a:t>Clocks don’t progress</a:t>
            </a:r>
          </a:p>
          <a:p>
            <a:pPr lvl="2"/>
            <a:r>
              <a:rPr lang="en-US" dirty="0"/>
              <a:t>Links have zero simulated latency</a:t>
            </a:r>
          </a:p>
          <a:p>
            <a:pPr lvl="1"/>
            <a:r>
              <a:rPr lang="en-US" dirty="0"/>
              <a:t>Send events to other components</a:t>
            </a:r>
          </a:p>
          <a:p>
            <a:pPr lvl="2"/>
            <a:r>
              <a:rPr lang="en-US" sz="1600" dirty="0">
                <a:latin typeface="Consolas" panose="020B0609020204030204" pitchFamily="49" charset="0"/>
                <a:cs typeface="Consolas" panose="020B0609020204030204" pitchFamily="49" charset="0"/>
              </a:rPr>
              <a:t>link-&gt;</a:t>
            </a:r>
            <a:r>
              <a:rPr lang="en-US" sz="1600" dirty="0" err="1">
                <a:latin typeface="Consolas" panose="020B0609020204030204" pitchFamily="49" charset="0"/>
                <a:cs typeface="Consolas" panose="020B0609020204030204" pitchFamily="49" charset="0"/>
              </a:rPr>
              <a:t>sendInitData</a:t>
            </a:r>
            <a:r>
              <a:rPr lang="en-US" sz="1600" dirty="0">
                <a:latin typeface="Consolas" panose="020B0609020204030204" pitchFamily="49" charset="0"/>
                <a:cs typeface="Consolas" panose="020B0609020204030204" pitchFamily="49" charset="0"/>
              </a:rPr>
              <a:t>()</a:t>
            </a:r>
          </a:p>
          <a:p>
            <a:pPr lvl="2"/>
            <a:r>
              <a:rPr lang="en-US" sz="1600" dirty="0">
                <a:latin typeface="Consolas" panose="020B0609020204030204" pitchFamily="49" charset="0"/>
                <a:cs typeface="Consolas" panose="020B0609020204030204" pitchFamily="49" charset="0"/>
              </a:rPr>
              <a:t>link-&gt;</a:t>
            </a:r>
            <a:r>
              <a:rPr lang="en-US" sz="1600" dirty="0" err="1">
                <a:latin typeface="Consolas" panose="020B0609020204030204" pitchFamily="49" charset="0"/>
                <a:cs typeface="Consolas" panose="020B0609020204030204" pitchFamily="49" charset="0"/>
              </a:rPr>
              <a:t>recvInitData</a:t>
            </a:r>
            <a:r>
              <a:rPr lang="en-US" sz="1600" dirty="0">
                <a:latin typeface="Consolas" panose="020B0609020204030204" pitchFamily="49" charset="0"/>
                <a:cs typeface="Consolas" panose="020B0609020204030204" pitchFamily="49" charset="0"/>
              </a:rPr>
              <a:t>()</a:t>
            </a:r>
          </a:p>
          <a:p>
            <a:pPr lvl="1"/>
            <a:r>
              <a:rPr lang="en-US" dirty="0"/>
              <a:t>Continues until no more events are sent </a:t>
            </a:r>
          </a:p>
        </p:txBody>
      </p:sp>
    </p:spTree>
    <p:extLst>
      <p:ext uri="{BB962C8B-B14F-4D97-AF65-F5344CB8AC3E}">
        <p14:creationId xmlns:p14="http://schemas.microsoft.com/office/powerpoint/2010/main" val="26241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Lifecycle: Finish</a:t>
            </a:r>
          </a:p>
        </p:txBody>
      </p:sp>
      <p:sp>
        <p:nvSpPr>
          <p:cNvPr id="5" name="Slide Number Placeholder 4"/>
          <p:cNvSpPr>
            <a:spLocks noGrp="1"/>
          </p:cNvSpPr>
          <p:nvPr>
            <p:ph type="sldNum" sz="quarter" idx="4"/>
          </p:nvPr>
        </p:nvSpPr>
        <p:spPr/>
        <p:txBody>
          <a:bodyPr/>
          <a:lstStyle/>
          <a:p>
            <a:fld id="{A5E55A7B-7854-E145-92D9-B491DF4BAE2D}" type="slidenum">
              <a:rPr lang="en-US" smtClean="0"/>
              <a:pPr/>
              <a:t>19</a:t>
            </a:fld>
            <a:endParaRPr lang="en-US" dirty="0"/>
          </a:p>
        </p:txBody>
      </p:sp>
      <p:sp>
        <p:nvSpPr>
          <p:cNvPr id="3" name="Content Placeholder 2"/>
          <p:cNvSpPr>
            <a:spLocks noGrp="1"/>
          </p:cNvSpPr>
          <p:nvPr>
            <p:ph idx="1"/>
          </p:nvPr>
        </p:nvSpPr>
        <p:spPr/>
        <p:txBody>
          <a:bodyPr/>
          <a:lstStyle/>
          <a:p>
            <a:r>
              <a:rPr lang="en-US" dirty="0"/>
              <a:t>Optional for a component to participate</a:t>
            </a:r>
          </a:p>
          <a:p>
            <a:pPr lvl="1"/>
            <a:r>
              <a:rPr lang="en-US" dirty="0"/>
              <a:t>Example use case: Update statistics one last time</a:t>
            </a:r>
          </a:p>
          <a:p>
            <a:pPr lvl="1"/>
            <a:endParaRPr lang="en-US" sz="1600" dirty="0"/>
          </a:p>
          <a:p>
            <a:r>
              <a:rPr lang="en-US" dirty="0"/>
              <a:t>Override </a:t>
            </a:r>
            <a:r>
              <a:rPr lang="en-US" sz="1800" dirty="0">
                <a:latin typeface="Consolas"/>
                <a:cs typeface="Consolas"/>
              </a:rPr>
              <a:t>SST::Component::finish(void)</a:t>
            </a:r>
            <a:endParaRPr lang="en-US" sz="1800" dirty="0"/>
          </a:p>
          <a:p>
            <a:endParaRPr lang="en-US" sz="1600" dirty="0"/>
          </a:p>
          <a:p>
            <a:r>
              <a:rPr lang="en-US" dirty="0"/>
              <a:t>Called on every component</a:t>
            </a:r>
          </a:p>
          <a:p>
            <a:pPr lvl="1"/>
            <a:r>
              <a:rPr lang="en-US" dirty="0"/>
              <a:t>Marks the end of simulation</a:t>
            </a:r>
          </a:p>
          <a:p>
            <a:pPr lvl="1"/>
            <a:r>
              <a:rPr lang="en-US" dirty="0"/>
              <a:t>Components should do any cleanup, update statistics, etc.</a:t>
            </a:r>
          </a:p>
          <a:p>
            <a:pPr lvl="1"/>
            <a:r>
              <a:rPr lang="en-US" dirty="0"/>
              <a:t>No more communication between components at this point.</a:t>
            </a:r>
          </a:p>
        </p:txBody>
      </p:sp>
    </p:spTree>
    <p:extLst>
      <p:ext uri="{BB962C8B-B14F-4D97-AF65-F5344CB8AC3E}">
        <p14:creationId xmlns:p14="http://schemas.microsoft.com/office/powerpoint/2010/main" val="6138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Library Overview</a:t>
            </a:r>
          </a:p>
        </p:txBody>
      </p:sp>
      <p:sp>
        <p:nvSpPr>
          <p:cNvPr id="5" name="Slide Number Placeholder 4"/>
          <p:cNvSpPr>
            <a:spLocks noGrp="1"/>
          </p:cNvSpPr>
          <p:nvPr>
            <p:ph type="sldNum" sz="quarter" idx="4"/>
          </p:nvPr>
        </p:nvSpPr>
        <p:spPr/>
        <p:txBody>
          <a:bodyPr/>
          <a:lstStyle/>
          <a:p>
            <a:fld id="{A5E55A7B-7854-E145-92D9-B491DF4BAE2D}" type="slidenum">
              <a:rPr lang="en-US" smtClean="0"/>
              <a:pPr/>
              <a:t>2</a:t>
            </a:fld>
            <a:endParaRPr lang="en-US" dirty="0"/>
          </a:p>
        </p:txBody>
      </p:sp>
      <p:sp>
        <p:nvSpPr>
          <p:cNvPr id="3" name="Content Placeholder 2"/>
          <p:cNvSpPr>
            <a:spLocks noGrp="1"/>
          </p:cNvSpPr>
          <p:nvPr>
            <p:ph idx="1"/>
          </p:nvPr>
        </p:nvSpPr>
        <p:spPr/>
        <p:txBody>
          <a:bodyPr/>
          <a:lstStyle/>
          <a:p>
            <a:r>
              <a:rPr lang="en-US" dirty="0"/>
              <a:t>Dynamically-loaded library containing related components, subcomponents, and modules (“elements”)</a:t>
            </a:r>
          </a:p>
          <a:p>
            <a:endParaRPr lang="en-US" dirty="0"/>
          </a:p>
          <a:p>
            <a:r>
              <a:rPr lang="en-US" dirty="0"/>
              <a:t>Statically created element database</a:t>
            </a:r>
          </a:p>
          <a:p>
            <a:pPr lvl="1"/>
            <a:r>
              <a:rPr lang="en-US" dirty="0"/>
              <a:t>On library load, SST’s </a:t>
            </a:r>
            <a:r>
              <a:rPr lang="en-US" dirty="0" err="1"/>
              <a:t>ElementInfoDatabase</a:t>
            </a:r>
            <a:r>
              <a:rPr lang="en-US" dirty="0"/>
              <a:t> is populated with the contents of the library</a:t>
            </a:r>
          </a:p>
          <a:p>
            <a:pPr lvl="1"/>
            <a:r>
              <a:rPr lang="en-US" dirty="0"/>
              <a:t>Documentation for users / other </a:t>
            </a:r>
            <a:r>
              <a:rPr lang="en-US" dirty="0" err="1"/>
              <a:t>devs</a:t>
            </a:r>
            <a:r>
              <a:rPr lang="en-US" dirty="0"/>
              <a:t> / Workbench / </a:t>
            </a:r>
            <a:r>
              <a:rPr lang="en-US" dirty="0" err="1"/>
              <a:t>sst</a:t>
            </a:r>
            <a:r>
              <a:rPr lang="en-US" dirty="0"/>
              <a:t>-info:</a:t>
            </a:r>
          </a:p>
          <a:p>
            <a:pPr lvl="2"/>
            <a:r>
              <a:rPr lang="en-US" dirty="0"/>
              <a:t>Components, </a:t>
            </a:r>
            <a:r>
              <a:rPr lang="en-US" dirty="0" err="1"/>
              <a:t>SubComponents</a:t>
            </a:r>
            <a:r>
              <a:rPr lang="en-US" dirty="0"/>
              <a:t>, Modules, </a:t>
            </a:r>
            <a:r>
              <a:rPr lang="en-US" dirty="0" err="1"/>
              <a:t>Partitioners</a:t>
            </a:r>
            <a:r>
              <a:rPr lang="en-US" dirty="0"/>
              <a:t>, etc.</a:t>
            </a:r>
          </a:p>
          <a:p>
            <a:pPr lvl="2"/>
            <a:r>
              <a:rPr lang="en-US" dirty="0"/>
              <a:t>Associated parameters, port names, statistics</a:t>
            </a:r>
          </a:p>
        </p:txBody>
      </p:sp>
    </p:spTree>
    <p:extLst>
      <p:ext uri="{BB962C8B-B14F-4D97-AF65-F5344CB8AC3E}">
        <p14:creationId xmlns:p14="http://schemas.microsoft.com/office/powerpoint/2010/main" val="265422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20</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Info</a:t>
            </a:r>
          </a:p>
          <a:p>
            <a:r>
              <a:rPr lang="en-US" dirty="0">
                <a:solidFill>
                  <a:schemeClr val="tx1">
                    <a:lumMod val="50000"/>
                    <a:lumOff val="50000"/>
                  </a:schemeClr>
                </a:solidFill>
              </a:rPr>
              <a:t>Component Lifecycle </a:t>
            </a:r>
          </a:p>
          <a:p>
            <a:r>
              <a:rPr lang="en-US" dirty="0"/>
              <a:t>Parallel Considerations</a:t>
            </a:r>
          </a:p>
          <a:p>
            <a:r>
              <a:rPr lang="en-US" dirty="0"/>
              <a:t>Common Core APIs</a:t>
            </a:r>
          </a:p>
          <a:p>
            <a:r>
              <a:rPr lang="en-US" dirty="0"/>
              <a:t>Create an Element Library</a:t>
            </a:r>
          </a:p>
          <a:p>
            <a:endParaRPr lang="en-US" dirty="0"/>
          </a:p>
        </p:txBody>
      </p:sp>
    </p:spTree>
    <p:extLst>
      <p:ext uri="{BB962C8B-B14F-4D97-AF65-F5344CB8AC3E}">
        <p14:creationId xmlns:p14="http://schemas.microsoft.com/office/powerpoint/2010/main" val="39312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SST’s Parallel Algorithm</a:t>
            </a:r>
          </a:p>
        </p:txBody>
      </p:sp>
      <p:sp>
        <p:nvSpPr>
          <p:cNvPr id="5" name="Slide Number Placeholder 4"/>
          <p:cNvSpPr>
            <a:spLocks noGrp="1"/>
          </p:cNvSpPr>
          <p:nvPr>
            <p:ph type="sldNum" sz="quarter" idx="4"/>
          </p:nvPr>
        </p:nvSpPr>
        <p:spPr/>
        <p:txBody>
          <a:bodyPr/>
          <a:lstStyle/>
          <a:p>
            <a:fld id="{A5E55A7B-7854-E145-92D9-B491DF4BAE2D}" type="slidenum">
              <a:rPr lang="en-US" smtClean="0"/>
              <a:pPr/>
              <a:t>21</a:t>
            </a:fld>
            <a:endParaRPr lang="en-US" dirty="0"/>
          </a:p>
        </p:txBody>
      </p:sp>
      <p:sp>
        <p:nvSpPr>
          <p:cNvPr id="3" name="Content Placeholder 2"/>
          <p:cNvSpPr>
            <a:spLocks noGrp="1"/>
          </p:cNvSpPr>
          <p:nvPr>
            <p:ph idx="1"/>
          </p:nvPr>
        </p:nvSpPr>
        <p:spPr/>
        <p:txBody>
          <a:bodyPr/>
          <a:lstStyle/>
          <a:p>
            <a:r>
              <a:rPr lang="en-US" dirty="0"/>
              <a:t>SST Simulations are comprised of components connected by links</a:t>
            </a:r>
          </a:p>
          <a:p>
            <a:r>
              <a:rPr lang="en-US" dirty="0"/>
              <a:t>Each link has a minimum latency (specified in SI time units)</a:t>
            </a:r>
          </a:p>
          <a:p>
            <a:r>
              <a:rPr lang="en-US" dirty="0"/>
              <a:t>SST tries to partition to load balance and cut long-latency links</a:t>
            </a:r>
          </a:p>
          <a:p>
            <a:r>
              <a:rPr lang="en-US" dirty="0"/>
              <a:t>Allows conservative distance-based </a:t>
            </a:r>
            <a:r>
              <a:rPr lang="en-US" dirty="0" err="1"/>
              <a:t>lookahead</a:t>
            </a:r>
            <a:r>
              <a:rPr lang="en-US" dirty="0"/>
              <a:t> optimization</a:t>
            </a:r>
          </a:p>
        </p:txBody>
      </p:sp>
      <p:pic>
        <p:nvPicPr>
          <p:cNvPr id="6" name="Picture 5"/>
          <p:cNvPicPr>
            <a:picLocks noChangeAspect="1"/>
          </p:cNvPicPr>
          <p:nvPr/>
        </p:nvPicPr>
        <p:blipFill>
          <a:blip r:embed="rId2"/>
          <a:stretch>
            <a:fillRect/>
          </a:stretch>
        </p:blipFill>
        <p:spPr>
          <a:xfrm>
            <a:off x="856486" y="3957652"/>
            <a:ext cx="4645168" cy="2395621"/>
          </a:xfrm>
          <a:prstGeom prst="rect">
            <a:avLst/>
          </a:prstGeom>
        </p:spPr>
      </p:pic>
      <p:pic>
        <p:nvPicPr>
          <p:cNvPr id="7" name="Picture 6"/>
          <p:cNvPicPr>
            <a:picLocks noChangeAspect="1"/>
          </p:cNvPicPr>
          <p:nvPr/>
        </p:nvPicPr>
        <p:blipFill>
          <a:blip r:embed="rId3"/>
          <a:stretch>
            <a:fillRect/>
          </a:stretch>
        </p:blipFill>
        <p:spPr>
          <a:xfrm>
            <a:off x="6865400" y="3566903"/>
            <a:ext cx="4645168" cy="3177120"/>
          </a:xfrm>
          <a:prstGeom prst="rect">
            <a:avLst/>
          </a:prstGeom>
        </p:spPr>
      </p:pic>
    </p:spTree>
    <p:extLst>
      <p:ext uri="{BB962C8B-B14F-4D97-AF65-F5344CB8AC3E}">
        <p14:creationId xmlns:p14="http://schemas.microsoft.com/office/powerpoint/2010/main" val="5425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SST’s Parallel Algorithm</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22</a:t>
            </a:fld>
            <a:endParaRPr lang="en-US" dirty="0"/>
          </a:p>
        </p:txBody>
      </p:sp>
      <p:sp>
        <p:nvSpPr>
          <p:cNvPr id="3" name="Content Placeholder 2"/>
          <p:cNvSpPr>
            <a:spLocks noGrp="1"/>
          </p:cNvSpPr>
          <p:nvPr>
            <p:ph idx="1"/>
          </p:nvPr>
        </p:nvSpPr>
        <p:spPr/>
        <p:txBody>
          <a:bodyPr/>
          <a:lstStyle/>
          <a:p>
            <a:r>
              <a:rPr lang="en-US" dirty="0"/>
              <a:t>When a component sends an event over a link, the event is either entered into the local queue or buffered for the next MPI exchange.</a:t>
            </a:r>
          </a:p>
          <a:p>
            <a:r>
              <a:rPr lang="en-US" dirty="0"/>
              <a:t>At every Global Lookahead interval, we exchange queued events between ranks</a:t>
            </a:r>
          </a:p>
          <a:p>
            <a:pPr lvl="1"/>
            <a:r>
              <a:rPr lang="en-US" dirty="0"/>
              <a:t>Because lookahead &lt; minimum latency, </a:t>
            </a:r>
            <a:r>
              <a:rPr lang="en-US" b="1" dirty="0">
                <a:solidFill>
                  <a:schemeClr val="accent1"/>
                </a:solidFill>
              </a:rPr>
              <a:t>events never arrive in the “past”</a:t>
            </a:r>
          </a:p>
        </p:txBody>
      </p:sp>
      <p:pic>
        <p:nvPicPr>
          <p:cNvPr id="6" name="Picture 5"/>
          <p:cNvPicPr>
            <a:picLocks noChangeAspect="1"/>
          </p:cNvPicPr>
          <p:nvPr/>
        </p:nvPicPr>
        <p:blipFill>
          <a:blip r:embed="rId2"/>
          <a:stretch>
            <a:fillRect/>
          </a:stretch>
        </p:blipFill>
        <p:spPr>
          <a:xfrm>
            <a:off x="1027805" y="3655741"/>
            <a:ext cx="4163905" cy="2847954"/>
          </a:xfrm>
          <a:prstGeom prst="rect">
            <a:avLst/>
          </a:prstGeom>
        </p:spPr>
      </p:pic>
      <p:sp>
        <p:nvSpPr>
          <p:cNvPr id="7" name="Rectangle 6"/>
          <p:cNvSpPr/>
          <p:nvPr/>
        </p:nvSpPr>
        <p:spPr>
          <a:xfrm>
            <a:off x="5665954" y="3247573"/>
            <a:ext cx="2719138" cy="1569660"/>
          </a:xfrm>
          <a:prstGeom prst="rect">
            <a:avLst/>
          </a:prstGeom>
          <a:solidFill>
            <a:schemeClr val="accent1">
              <a:lumMod val="20000"/>
              <a:lumOff val="80000"/>
            </a:schemeClr>
          </a:solidFill>
        </p:spPr>
        <p:txBody>
          <a:bodyPr wrap="square">
            <a:spAutoFit/>
          </a:bodyPr>
          <a:lstStyle/>
          <a:p>
            <a:pPr algn="ctr"/>
            <a:r>
              <a:rPr lang="en-US" sz="1200" b="1" dirty="0"/>
              <a:t>link::send()</a:t>
            </a:r>
          </a:p>
          <a:p>
            <a:r>
              <a:rPr lang="en-US" sz="1200" dirty="0">
                <a:latin typeface="Andale Mono" charset="0"/>
                <a:ea typeface="Andale Mono" charset="0"/>
                <a:cs typeface="Andale Mono" charset="0"/>
              </a:rPr>
              <a:t>send(event *e) { </a:t>
            </a:r>
          </a:p>
          <a:p>
            <a:r>
              <a:rPr lang="en-US" sz="1200" dirty="0">
                <a:latin typeface="Andale Mono" charset="0"/>
                <a:ea typeface="Andale Mono" charset="0"/>
                <a:cs typeface="Andale Mono" charset="0"/>
              </a:rPr>
              <a:t>  if (</a:t>
            </a:r>
            <a:r>
              <a:rPr lang="en-US" sz="1200" dirty="0" err="1">
                <a:latin typeface="Andale Mono" charset="0"/>
                <a:ea typeface="Andale Mono" charset="0"/>
                <a:cs typeface="Andale Mono" charset="0"/>
              </a:rPr>
              <a:t>isLocal</a:t>
            </a:r>
            <a:r>
              <a:rPr lang="en-US" sz="1200" dirty="0">
                <a:latin typeface="Andale Mono" charset="0"/>
                <a:ea typeface="Andale Mono" charset="0"/>
                <a:cs typeface="Andale Mono" charset="0"/>
              </a:rPr>
              <a:t>(e-&gt;</a:t>
            </a:r>
            <a:r>
              <a:rPr lang="en-US" sz="1200" dirty="0" err="1">
                <a:latin typeface="Andale Mono" charset="0"/>
                <a:ea typeface="Andale Mono" charset="0"/>
                <a:cs typeface="Andale Mono" charset="0"/>
              </a:rPr>
              <a:t>dest</a:t>
            </a:r>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local_queue.insert</a:t>
            </a:r>
            <a:r>
              <a:rPr lang="en-US" sz="1200" dirty="0">
                <a:latin typeface="Andale Mono" charset="0"/>
                <a:ea typeface="Andale Mono" charset="0"/>
                <a:cs typeface="Andale Mono" charset="0"/>
              </a:rPr>
              <a:t>(e);</a:t>
            </a:r>
          </a:p>
          <a:p>
            <a:r>
              <a:rPr lang="en-US" sz="1200" dirty="0">
                <a:latin typeface="Andale Mono" charset="0"/>
                <a:ea typeface="Andale Mono" charset="0"/>
                <a:cs typeface="Andale Mono" charset="0"/>
              </a:rPr>
              <a:t>  } else {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mpiBuffer.insert</a:t>
            </a:r>
            <a:r>
              <a:rPr lang="en-US" sz="1200" dirty="0">
                <a:latin typeface="Andale Mono" charset="0"/>
                <a:ea typeface="Andale Mono" charset="0"/>
                <a:cs typeface="Andale Mono" charset="0"/>
              </a:rPr>
              <a:t>(e);</a:t>
            </a:r>
          </a:p>
          <a:p>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a:t>
            </a:r>
          </a:p>
        </p:txBody>
      </p:sp>
      <p:sp>
        <p:nvSpPr>
          <p:cNvPr id="8" name="Rectangle 7"/>
          <p:cNvSpPr/>
          <p:nvPr/>
        </p:nvSpPr>
        <p:spPr>
          <a:xfrm>
            <a:off x="7845327" y="4383358"/>
            <a:ext cx="2976675" cy="1754326"/>
          </a:xfrm>
          <a:prstGeom prst="rect">
            <a:avLst/>
          </a:prstGeom>
          <a:solidFill>
            <a:schemeClr val="accent1">
              <a:lumMod val="20000"/>
              <a:lumOff val="80000"/>
            </a:schemeClr>
          </a:solidFill>
        </p:spPr>
        <p:txBody>
          <a:bodyPr wrap="square">
            <a:spAutoFit/>
          </a:bodyPr>
          <a:lstStyle/>
          <a:p>
            <a:pPr algn="ctr"/>
            <a:r>
              <a:rPr lang="en-US" sz="1200" b="1" dirty="0"/>
              <a:t>MPI Exchange</a:t>
            </a:r>
          </a:p>
          <a:p>
            <a:r>
              <a:rPr lang="en-US" sz="1200" dirty="0">
                <a:latin typeface="Andale Mono" charset="0"/>
                <a:ea typeface="Andale Mono" charset="0"/>
                <a:cs typeface="Andale Mono" charset="0"/>
              </a:rPr>
              <a:t>exchange()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startSend</a:t>
            </a:r>
            <a:r>
              <a:rPr lang="en-US" sz="1200" dirty="0">
                <a:latin typeface="Andale Mono" charset="0"/>
                <a:ea typeface="Andale Mono" charset="0"/>
                <a:cs typeface="Andale Mono" charset="0"/>
              </a:rPr>
              <a:t>(</a:t>
            </a:r>
            <a:r>
              <a:rPr lang="en-US" sz="1200" dirty="0" err="1">
                <a:latin typeface="Andale Mono" charset="0"/>
                <a:ea typeface="Andale Mono" charset="0"/>
                <a:cs typeface="Andale Mono" charset="0"/>
              </a:rPr>
              <a:t>mpiBuffer</a:t>
            </a:r>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recv</a:t>
            </a:r>
            <a:r>
              <a:rPr lang="en-US" sz="1200" dirty="0">
                <a:latin typeface="Andale Mono" charset="0"/>
                <a:ea typeface="Andale Mono" charset="0"/>
                <a:cs typeface="Andale Mono" charset="0"/>
              </a:rPr>
              <a:t>(incoming);</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finishSends</a:t>
            </a:r>
            <a:r>
              <a:rPr lang="en-US" sz="1200" dirty="0">
                <a:latin typeface="Andale Mono" charset="0"/>
                <a:ea typeface="Andale Mono" charset="0"/>
                <a:cs typeface="Andale Mono" charset="0"/>
              </a:rPr>
              <a:t>();</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foreach</a:t>
            </a:r>
            <a:r>
              <a:rPr lang="en-US" sz="1200" dirty="0">
                <a:latin typeface="Andale Mono" charset="0"/>
                <a:ea typeface="Andale Mono" charset="0"/>
                <a:cs typeface="Andale Mono" charset="0"/>
              </a:rPr>
              <a:t> event in incoming {</a:t>
            </a:r>
          </a:p>
          <a:p>
            <a:r>
              <a:rPr lang="en-US" sz="1200" dirty="0">
                <a:latin typeface="Andale Mono" charset="0"/>
                <a:ea typeface="Andale Mono" charset="0"/>
                <a:cs typeface="Andale Mono" charset="0"/>
              </a:rPr>
              <a:t>    </a:t>
            </a:r>
            <a:r>
              <a:rPr lang="en-US" sz="1200" dirty="0" err="1">
                <a:latin typeface="Andale Mono" charset="0"/>
                <a:ea typeface="Andale Mono" charset="0"/>
                <a:cs typeface="Andale Mono" charset="0"/>
              </a:rPr>
              <a:t>local_queue.insert</a:t>
            </a:r>
            <a:r>
              <a:rPr lang="en-US" sz="1200" dirty="0">
                <a:latin typeface="Andale Mono" charset="0"/>
                <a:ea typeface="Andale Mono" charset="0"/>
                <a:cs typeface="Andale Mono" charset="0"/>
              </a:rPr>
              <a:t>(event);</a:t>
            </a:r>
          </a:p>
          <a:p>
            <a:r>
              <a:rPr lang="en-US" sz="1200" dirty="0">
                <a:latin typeface="Andale Mono" charset="0"/>
                <a:ea typeface="Andale Mono" charset="0"/>
                <a:cs typeface="Andale Mono" charset="0"/>
              </a:rPr>
              <a:t>  }</a:t>
            </a:r>
          </a:p>
          <a:p>
            <a:r>
              <a:rPr lang="en-US" sz="1200" dirty="0">
                <a:latin typeface="Andale Mono" charset="0"/>
                <a:ea typeface="Andale Mono" charset="0"/>
                <a:cs typeface="Andale Mono" charset="0"/>
              </a:rPr>
              <a:t>}</a:t>
            </a:r>
          </a:p>
        </p:txBody>
      </p:sp>
    </p:spTree>
    <p:extLst>
      <p:ext uri="{BB962C8B-B14F-4D97-AF65-F5344CB8AC3E}">
        <p14:creationId xmlns:p14="http://schemas.microsoft.com/office/powerpoint/2010/main" val="144743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Parallel Considerations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23</a:t>
            </a:fld>
            <a:endParaRPr lang="en-US" dirty="0"/>
          </a:p>
        </p:txBody>
      </p:sp>
      <p:sp>
        <p:nvSpPr>
          <p:cNvPr id="3" name="Content Placeholder 2"/>
          <p:cNvSpPr>
            <a:spLocks noGrp="1"/>
          </p:cNvSpPr>
          <p:nvPr>
            <p:ph idx="1"/>
          </p:nvPr>
        </p:nvSpPr>
        <p:spPr/>
        <p:txBody>
          <a:bodyPr>
            <a:normAutofit fontScale="92500" lnSpcReduction="20000"/>
          </a:bodyPr>
          <a:lstStyle/>
          <a:p>
            <a:r>
              <a:rPr lang="en-US" dirty="0"/>
              <a:t>By design, SST is a </a:t>
            </a:r>
            <a:r>
              <a:rPr lang="en-US" b="1" i="1" dirty="0">
                <a:solidFill>
                  <a:schemeClr val="accent4"/>
                </a:solidFill>
              </a:rPr>
              <a:t>parallel</a:t>
            </a:r>
            <a:r>
              <a:rPr lang="en-US" dirty="0"/>
              <a:t> discrete event simulator</a:t>
            </a:r>
          </a:p>
          <a:p>
            <a:r>
              <a:rPr lang="en-US" dirty="0"/>
              <a:t>Components are supposed to communicate only via links</a:t>
            </a:r>
          </a:p>
          <a:p>
            <a:r>
              <a:rPr lang="en-US" dirty="0"/>
              <a:t>It is possible to write components that break this paradigm</a:t>
            </a:r>
          </a:p>
          <a:p>
            <a:pPr lvl="1"/>
            <a:r>
              <a:rPr lang="en-US" dirty="0"/>
              <a:t>Use shared memory for communication</a:t>
            </a:r>
          </a:p>
          <a:p>
            <a:pPr lvl="1"/>
            <a:r>
              <a:rPr lang="en-US" dirty="0"/>
              <a:t>Make their own calls to MPI</a:t>
            </a:r>
          </a:p>
          <a:p>
            <a:pPr lvl="1"/>
            <a:r>
              <a:rPr lang="en-US" dirty="0"/>
              <a:t>Read/write shared files</a:t>
            </a:r>
          </a:p>
          <a:p>
            <a:pPr lvl="1"/>
            <a:r>
              <a:rPr lang="en-US" dirty="0" err="1"/>
              <a:t>etc</a:t>
            </a:r>
            <a:r>
              <a:rPr lang="en-US" dirty="0"/>
              <a:t>…</a:t>
            </a:r>
          </a:p>
          <a:p>
            <a:pPr lvl="1"/>
            <a:endParaRPr lang="en-US" dirty="0"/>
          </a:p>
          <a:p>
            <a:r>
              <a:rPr lang="en-US" dirty="0"/>
              <a:t>Don’t do this!</a:t>
            </a:r>
          </a:p>
          <a:p>
            <a:pPr lvl="1"/>
            <a:r>
              <a:rPr lang="en-US" dirty="0"/>
              <a:t>Current partitioning strategies cannot take this into consideration</a:t>
            </a:r>
          </a:p>
          <a:p>
            <a:pPr lvl="1"/>
            <a:r>
              <a:rPr lang="en-US" dirty="0"/>
              <a:t>Calling MPI directly can lead to deadlock</a:t>
            </a:r>
          </a:p>
          <a:p>
            <a:pPr lvl="1"/>
            <a:endParaRPr lang="en-US" dirty="0"/>
          </a:p>
          <a:p>
            <a:r>
              <a:rPr lang="en-US" dirty="0"/>
              <a:t>Events must be serialized (more later)</a:t>
            </a:r>
          </a:p>
        </p:txBody>
      </p:sp>
    </p:spTree>
    <p:extLst>
      <p:ext uri="{BB962C8B-B14F-4D97-AF65-F5344CB8AC3E}">
        <p14:creationId xmlns:p14="http://schemas.microsoft.com/office/powerpoint/2010/main" val="265871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24</a:t>
            </a:fld>
            <a:endParaRPr lang="en-US" dirty="0"/>
          </a:p>
        </p:txBody>
      </p:sp>
      <p:sp>
        <p:nvSpPr>
          <p:cNvPr id="3" name="Content Placeholder 2"/>
          <p:cNvSpPr>
            <a:spLocks noGrp="1"/>
          </p:cNvSpPr>
          <p:nvPr>
            <p:ph idx="1"/>
          </p:nvPr>
        </p:nvSpPr>
        <p:spPr/>
        <p:txBody>
          <a:bodyPr>
            <a:normAutofit/>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t>Common Core APIs</a:t>
            </a:r>
          </a:p>
          <a:p>
            <a:pPr lvl="1"/>
            <a:r>
              <a:rPr lang="en-US" dirty="0"/>
              <a:t>General</a:t>
            </a:r>
          </a:p>
          <a:p>
            <a:pPr lvl="1"/>
            <a:r>
              <a:rPr lang="en-US" dirty="0"/>
              <a:t>Statistics</a:t>
            </a:r>
          </a:p>
          <a:p>
            <a:pPr lvl="1"/>
            <a:r>
              <a:rPr lang="en-US" dirty="0" err="1"/>
              <a:t>SubComponents</a:t>
            </a:r>
            <a:endParaRPr lang="en-US" dirty="0"/>
          </a:p>
          <a:p>
            <a:r>
              <a:rPr lang="en-US" dirty="0"/>
              <a:t>Create an Element Library</a:t>
            </a:r>
          </a:p>
          <a:p>
            <a:endParaRPr lang="en-US" dirty="0"/>
          </a:p>
        </p:txBody>
      </p:sp>
    </p:spTree>
    <p:extLst>
      <p:ext uri="{BB962C8B-B14F-4D97-AF65-F5344CB8AC3E}">
        <p14:creationId xmlns:p14="http://schemas.microsoft.com/office/powerpoint/2010/main" val="16677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Core APIs</a:t>
            </a:r>
          </a:p>
        </p:txBody>
      </p:sp>
      <p:sp>
        <p:nvSpPr>
          <p:cNvPr id="5" name="Slide Number Placeholder 4"/>
          <p:cNvSpPr>
            <a:spLocks noGrp="1"/>
          </p:cNvSpPr>
          <p:nvPr>
            <p:ph type="sldNum" sz="quarter" idx="4"/>
          </p:nvPr>
        </p:nvSpPr>
        <p:spPr/>
        <p:txBody>
          <a:bodyPr/>
          <a:lstStyle/>
          <a:p>
            <a:fld id="{A5E55A7B-7854-E145-92D9-B491DF4BAE2D}" type="slidenum">
              <a:rPr lang="en-US" smtClean="0"/>
              <a:pPr/>
              <a:t>25</a:t>
            </a:fld>
            <a:endParaRPr lang="en-US" dirty="0"/>
          </a:p>
        </p:txBody>
      </p:sp>
      <p:sp>
        <p:nvSpPr>
          <p:cNvPr id="3" name="Content Placeholder 2"/>
          <p:cNvSpPr>
            <a:spLocks noGrp="1"/>
          </p:cNvSpPr>
          <p:nvPr>
            <p:ph idx="1"/>
          </p:nvPr>
        </p:nvSpPr>
        <p:spPr/>
        <p:txBody>
          <a:bodyPr>
            <a:normAutofit fontScale="92500" lnSpcReduction="20000"/>
          </a:bodyPr>
          <a:lstStyle/>
          <a:p>
            <a:r>
              <a:rPr lang="en-US" dirty="0">
                <a:latin typeface="Consolas"/>
                <a:cs typeface="Consolas"/>
              </a:rPr>
              <a:t>SST::Simulation</a:t>
            </a:r>
          </a:p>
          <a:p>
            <a:r>
              <a:rPr lang="en-US" dirty="0">
                <a:latin typeface="Consolas"/>
                <a:cs typeface="Consolas"/>
              </a:rPr>
              <a:t>SST::Event</a:t>
            </a:r>
          </a:p>
          <a:p>
            <a:r>
              <a:rPr lang="en-US" dirty="0">
                <a:latin typeface="Consolas"/>
                <a:cs typeface="Consolas"/>
              </a:rPr>
              <a:t>SST::Component</a:t>
            </a:r>
          </a:p>
          <a:p>
            <a:r>
              <a:rPr lang="en-US" dirty="0">
                <a:latin typeface="Consolas"/>
                <a:cs typeface="Consolas"/>
              </a:rPr>
              <a:t>SST::Link</a:t>
            </a:r>
          </a:p>
          <a:p>
            <a:r>
              <a:rPr lang="en-US" dirty="0">
                <a:latin typeface="Consolas"/>
                <a:cs typeface="Consolas"/>
              </a:rPr>
              <a:t>SST::</a:t>
            </a:r>
            <a:r>
              <a:rPr lang="en-US" dirty="0" err="1">
                <a:latin typeface="Consolas"/>
                <a:cs typeface="Consolas"/>
              </a:rPr>
              <a:t>Param</a:t>
            </a:r>
            <a:endParaRPr lang="en-US" dirty="0">
              <a:latin typeface="Consolas"/>
              <a:cs typeface="Consolas"/>
            </a:endParaRPr>
          </a:p>
          <a:p>
            <a:r>
              <a:rPr lang="en-US" dirty="0">
                <a:latin typeface="Consolas"/>
                <a:cs typeface="Consolas"/>
              </a:rPr>
              <a:t>SST::Output</a:t>
            </a:r>
          </a:p>
          <a:p>
            <a:r>
              <a:rPr lang="en-US" dirty="0">
                <a:latin typeface="Consolas"/>
                <a:cs typeface="Consolas"/>
              </a:rPr>
              <a:t>SST::</a:t>
            </a:r>
            <a:r>
              <a:rPr lang="en-US" dirty="0" err="1">
                <a:latin typeface="Consolas"/>
                <a:cs typeface="Consolas"/>
              </a:rPr>
              <a:t>UnitAlgebra</a:t>
            </a:r>
            <a:endParaRPr lang="en-US" dirty="0">
              <a:latin typeface="Consolas"/>
              <a:cs typeface="Consolas"/>
            </a:endParaRPr>
          </a:p>
          <a:p>
            <a:r>
              <a:rPr lang="en-US" dirty="0">
                <a:latin typeface="Consolas"/>
                <a:cs typeface="Consolas"/>
              </a:rPr>
              <a:t>SST::RNG::</a:t>
            </a:r>
            <a:r>
              <a:rPr lang="en-US" dirty="0" err="1">
                <a:latin typeface="Consolas"/>
                <a:cs typeface="Consolas"/>
              </a:rPr>
              <a:t>SSTRandom</a:t>
            </a:r>
            <a:endParaRPr lang="en-US" dirty="0">
              <a:latin typeface="Consolas"/>
              <a:cs typeface="Consolas"/>
            </a:endParaRPr>
          </a:p>
          <a:p>
            <a:endParaRPr lang="en-US" dirty="0">
              <a:latin typeface="Consolas"/>
              <a:cs typeface="Consolas"/>
            </a:endParaRPr>
          </a:p>
          <a:p>
            <a:r>
              <a:rPr lang="en-US" dirty="0" err="1">
                <a:latin typeface="Consolas"/>
                <a:cs typeface="Consolas"/>
              </a:rPr>
              <a:t>SubComponent</a:t>
            </a:r>
            <a:endParaRPr lang="en-US" dirty="0">
              <a:latin typeface="Consolas"/>
              <a:cs typeface="Consolas"/>
            </a:endParaRPr>
          </a:p>
          <a:p>
            <a:r>
              <a:rPr lang="en-US" dirty="0">
                <a:latin typeface="Consolas"/>
                <a:cs typeface="Consolas"/>
              </a:rPr>
              <a:t>Statistics</a:t>
            </a:r>
          </a:p>
        </p:txBody>
      </p:sp>
    </p:spTree>
    <p:extLst>
      <p:ext uri="{BB962C8B-B14F-4D97-AF65-F5344CB8AC3E}">
        <p14:creationId xmlns:p14="http://schemas.microsoft.com/office/powerpoint/2010/main" val="21479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SST::Simulation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26</a:t>
            </a:fld>
            <a:endParaRPr lang="en-US" dirty="0"/>
          </a:p>
        </p:txBody>
      </p:sp>
      <p:sp>
        <p:nvSpPr>
          <p:cNvPr id="3" name="Content Placeholder 2"/>
          <p:cNvSpPr>
            <a:spLocks noGrp="1"/>
          </p:cNvSpPr>
          <p:nvPr>
            <p:ph idx="1"/>
          </p:nvPr>
        </p:nvSpPr>
        <p:spPr/>
        <p:txBody>
          <a:bodyPr>
            <a:normAutofit/>
          </a:bodyPr>
          <a:lstStyle/>
          <a:p>
            <a:r>
              <a:rPr lang="en-US" dirty="0" err="1">
                <a:latin typeface="Consolas"/>
                <a:cs typeface="Consolas"/>
              </a:rPr>
              <a:t>sst</a:t>
            </a:r>
            <a:r>
              <a:rPr lang="en-US" dirty="0">
                <a:latin typeface="Consolas"/>
                <a:cs typeface="Consolas"/>
              </a:rPr>
              <a:t>/core/</a:t>
            </a:r>
            <a:r>
              <a:rPr lang="en-US" dirty="0" err="1">
                <a:latin typeface="Consolas"/>
                <a:cs typeface="Consolas"/>
              </a:rPr>
              <a:t>simulation.h</a:t>
            </a:r>
            <a:endParaRPr lang="en-US" dirty="0">
              <a:latin typeface="Consolas"/>
              <a:cs typeface="Consolas"/>
            </a:endParaRPr>
          </a:p>
          <a:p>
            <a:endParaRPr lang="en-US" dirty="0"/>
          </a:p>
          <a:p>
            <a:r>
              <a:rPr lang="en-US" dirty="0"/>
              <a:t>Base of the simulation</a:t>
            </a:r>
          </a:p>
          <a:p>
            <a:endParaRPr lang="en-US" dirty="0"/>
          </a:p>
          <a:p>
            <a:r>
              <a:rPr lang="en-US" dirty="0"/>
              <a:t>Holds advanced functions</a:t>
            </a:r>
          </a:p>
          <a:p>
            <a:pPr lvl="1"/>
            <a:r>
              <a:rPr lang="en-US" dirty="0"/>
              <a:t>Most “normal” functions are wrapped in </a:t>
            </a:r>
            <a:r>
              <a:rPr lang="en-US" sz="2000" dirty="0">
                <a:latin typeface="Consolas"/>
                <a:cs typeface="Consolas"/>
              </a:rPr>
              <a:t>SST::Component</a:t>
            </a:r>
          </a:p>
          <a:p>
            <a:pPr lvl="1"/>
            <a:r>
              <a:rPr lang="en-US" sz="2000" dirty="0">
                <a:latin typeface="Consolas"/>
                <a:cs typeface="Consolas"/>
              </a:rPr>
              <a:t>Output&amp; </a:t>
            </a:r>
            <a:r>
              <a:rPr lang="en-US" sz="2000" dirty="0" err="1">
                <a:latin typeface="Consolas"/>
                <a:cs typeface="Consolas"/>
              </a:rPr>
              <a:t>getSimulationOutput</a:t>
            </a:r>
            <a:r>
              <a:rPr lang="en-US" sz="2000" dirty="0">
                <a:latin typeface="Consolas"/>
                <a:cs typeface="Consolas"/>
              </a:rPr>
              <a:t>();</a:t>
            </a:r>
          </a:p>
          <a:p>
            <a:pPr lvl="1"/>
            <a:endParaRPr lang="en-US" dirty="0"/>
          </a:p>
          <a:p>
            <a:r>
              <a:rPr lang="en-US" dirty="0"/>
              <a:t>Singleton pattern:   </a:t>
            </a:r>
            <a:r>
              <a:rPr lang="en-US" sz="2000" dirty="0">
                <a:latin typeface="Consolas"/>
                <a:cs typeface="Consolas"/>
              </a:rPr>
              <a:t>Simulation::</a:t>
            </a:r>
            <a:r>
              <a:rPr lang="en-US" sz="2000" dirty="0" err="1">
                <a:latin typeface="Consolas"/>
                <a:cs typeface="Consolas"/>
              </a:rPr>
              <a:t>getSimulation</a:t>
            </a:r>
            <a:r>
              <a:rPr lang="en-US" sz="2000" dirty="0">
                <a:latin typeface="Consolas"/>
                <a:cs typeface="Consolas"/>
              </a:rPr>
              <a:t>()</a:t>
            </a:r>
          </a:p>
          <a:p>
            <a:endParaRPr lang="en-US" dirty="0"/>
          </a:p>
        </p:txBody>
      </p:sp>
    </p:spTree>
    <p:extLst>
      <p:ext uri="{BB962C8B-B14F-4D97-AF65-F5344CB8AC3E}">
        <p14:creationId xmlns:p14="http://schemas.microsoft.com/office/powerpoint/2010/main" val="33793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SST::Event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27</a:t>
            </a:fld>
            <a:endParaRPr lang="en-US" dirty="0"/>
          </a:p>
        </p:txBody>
      </p:sp>
      <p:sp>
        <p:nvSpPr>
          <p:cNvPr id="3" name="Content Placeholder 2"/>
          <p:cNvSpPr>
            <a:spLocks noGrp="1"/>
          </p:cNvSpPr>
          <p:nvPr>
            <p:ph idx="1"/>
          </p:nvPr>
        </p:nvSpPr>
        <p:spPr/>
        <p:txBody>
          <a:bodyPr>
            <a:normAutofit lnSpcReduction="10000"/>
          </a:bodyPr>
          <a:lstStyle/>
          <a:p>
            <a:r>
              <a:rPr lang="en-US" dirty="0" err="1">
                <a:latin typeface="Consolas"/>
                <a:cs typeface="Consolas"/>
              </a:rPr>
              <a:t>sst</a:t>
            </a:r>
            <a:r>
              <a:rPr lang="en-US" dirty="0">
                <a:latin typeface="Consolas"/>
                <a:cs typeface="Consolas"/>
              </a:rPr>
              <a:t>/core/</a:t>
            </a:r>
            <a:r>
              <a:rPr lang="en-US" dirty="0" err="1">
                <a:latin typeface="Consolas"/>
                <a:cs typeface="Consolas"/>
              </a:rPr>
              <a:t>event.h</a:t>
            </a:r>
            <a:endParaRPr lang="en-US" dirty="0">
              <a:latin typeface="Consolas"/>
              <a:cs typeface="Consolas"/>
            </a:endParaRPr>
          </a:p>
          <a:p>
            <a:endParaRPr lang="en-US" dirty="0"/>
          </a:p>
          <a:p>
            <a:r>
              <a:rPr lang="en-US" dirty="0"/>
              <a:t>Base class for data to send over a SST::Link</a:t>
            </a:r>
          </a:p>
          <a:p>
            <a:r>
              <a:rPr lang="en-US" dirty="0"/>
              <a:t>Inherit from this to create your own Event</a:t>
            </a:r>
          </a:p>
          <a:p>
            <a:r>
              <a:rPr lang="en-US" dirty="0"/>
              <a:t>Provides base class for </a:t>
            </a:r>
            <a:r>
              <a:rPr lang="en-US" dirty="0">
                <a:latin typeface="Consolas"/>
                <a:cs typeface="Consolas"/>
              </a:rPr>
              <a:t>Event::Handler</a:t>
            </a:r>
          </a:p>
          <a:p>
            <a:endParaRPr lang="en-US" dirty="0"/>
          </a:p>
          <a:p>
            <a:r>
              <a:rPr lang="en-US" dirty="0"/>
              <a:t>Not much interesting in base class</a:t>
            </a:r>
          </a:p>
          <a:p>
            <a:pPr lvl="1"/>
            <a:r>
              <a:rPr lang="en-US" dirty="0">
                <a:latin typeface="Consolas"/>
                <a:cs typeface="Consolas"/>
              </a:rPr>
              <a:t>SST::Event::</a:t>
            </a:r>
            <a:r>
              <a:rPr lang="en-US" dirty="0" err="1">
                <a:latin typeface="Consolas"/>
                <a:cs typeface="Consolas"/>
              </a:rPr>
              <a:t>id_type</a:t>
            </a:r>
            <a:r>
              <a:rPr lang="en-US" dirty="0">
                <a:latin typeface="Consolas"/>
                <a:cs typeface="Consolas"/>
              </a:rPr>
              <a:t> </a:t>
            </a:r>
            <a:r>
              <a:rPr lang="en-US" dirty="0" err="1">
                <a:latin typeface="Consolas"/>
                <a:cs typeface="Consolas"/>
              </a:rPr>
              <a:t>generateUniqueId</a:t>
            </a:r>
            <a:r>
              <a:rPr lang="en-US" dirty="0">
                <a:latin typeface="Consolas"/>
                <a:cs typeface="Consolas"/>
              </a:rPr>
              <a:t>()</a:t>
            </a:r>
          </a:p>
          <a:p>
            <a:endParaRPr lang="en-US" dirty="0"/>
          </a:p>
          <a:p>
            <a:r>
              <a:rPr lang="en-US" dirty="0"/>
              <a:t>Be sure your subclass serializes properly!</a:t>
            </a:r>
          </a:p>
        </p:txBody>
      </p:sp>
    </p:spTree>
    <p:extLst>
      <p:ext uri="{BB962C8B-B14F-4D97-AF65-F5344CB8AC3E}">
        <p14:creationId xmlns:p14="http://schemas.microsoft.com/office/powerpoint/2010/main" val="9130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Serialization</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28</a:t>
            </a:fld>
            <a:endParaRPr lang="en-US" dirty="0"/>
          </a:p>
        </p:txBody>
      </p:sp>
      <p:sp>
        <p:nvSpPr>
          <p:cNvPr id="3" name="Content Placeholder 2"/>
          <p:cNvSpPr>
            <a:spLocks noGrp="1"/>
          </p:cNvSpPr>
          <p:nvPr>
            <p:ph idx="1"/>
          </p:nvPr>
        </p:nvSpPr>
        <p:spPr/>
        <p:txBody>
          <a:bodyPr>
            <a:normAutofit fontScale="85000" lnSpcReduction="20000"/>
          </a:bodyPr>
          <a:lstStyle/>
          <a:p>
            <a:r>
              <a:rPr lang="en-US" dirty="0"/>
              <a:t>Uses custom serialization library to serialize events that are transferred between MPI ranks</a:t>
            </a:r>
          </a:p>
          <a:p>
            <a:r>
              <a:rPr lang="en-US" dirty="0"/>
              <a:t>Must include serialize function in event class definition &amp; </a:t>
            </a:r>
            <a:r>
              <a:rPr lang="en-US" dirty="0" err="1"/>
              <a:t>ImplementSerializable</a:t>
            </a:r>
            <a:r>
              <a:rPr lang="en-US" dirty="0"/>
              <a:t>() macro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Or</a:t>
            </a:r>
            <a:r>
              <a:rPr lang="mr-IN" dirty="0"/>
              <a:t>…</a:t>
            </a:r>
            <a:r>
              <a:rPr lang="en-US" dirty="0"/>
              <a:t>..</a:t>
            </a:r>
          </a:p>
          <a:p>
            <a:pPr marL="0" indent="0">
              <a:buNone/>
            </a:pPr>
            <a:r>
              <a:rPr lang="en-US" dirty="0"/>
              <a:t>		</a:t>
            </a:r>
          </a:p>
        </p:txBody>
      </p:sp>
      <p:sp>
        <p:nvSpPr>
          <p:cNvPr id="6" name="TextBox 5"/>
          <p:cNvSpPr txBox="1"/>
          <p:nvPr/>
        </p:nvSpPr>
        <p:spPr>
          <a:xfrm>
            <a:off x="1832238" y="2157618"/>
            <a:ext cx="8525933" cy="310854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MemReqEvent</a:t>
            </a:r>
            <a:r>
              <a:rPr lang="en-US" sz="1400" dirty="0">
                <a:latin typeface="Consolas"/>
                <a:cs typeface="Consolas"/>
              </a:rPr>
              <a:t> : Public SST::Event {</a:t>
            </a:r>
          </a:p>
          <a:p>
            <a:r>
              <a:rPr lang="en-US" sz="1400" dirty="0">
                <a:latin typeface="Consolas"/>
                <a:cs typeface="Consolas"/>
              </a:rPr>
              <a:t>  // ... rest of class ...</a:t>
            </a:r>
          </a:p>
          <a:p>
            <a:r>
              <a:rPr lang="en-US" sz="1400" dirty="0">
                <a:latin typeface="Consolas"/>
                <a:cs typeface="Consolas"/>
              </a:rPr>
              <a:t> public:</a:t>
            </a:r>
          </a:p>
          <a:p>
            <a:r>
              <a:rPr lang="en-US" sz="1400" dirty="0">
                <a:latin typeface="Consolas"/>
                <a:cs typeface="Consolas"/>
              </a:rPr>
              <a:t>  void </a:t>
            </a:r>
            <a:r>
              <a:rPr lang="en-US" sz="1400" dirty="0" err="1">
                <a:latin typeface="Consolas"/>
                <a:cs typeface="Consolas"/>
              </a:rPr>
              <a:t>serialize_order</a:t>
            </a:r>
            <a:r>
              <a:rPr lang="en-US" sz="1400" dirty="0">
                <a:latin typeface="Consolas"/>
                <a:cs typeface="Consolas"/>
              </a:rPr>
              <a:t>(SST::Core::Serialization::</a:t>
            </a:r>
            <a:r>
              <a:rPr lang="en-US" sz="1400" dirty="0" err="1">
                <a:latin typeface="Consolas"/>
                <a:cs typeface="Consolas"/>
              </a:rPr>
              <a:t>serializer</a:t>
            </a:r>
            <a:r>
              <a:rPr lang="en-US" sz="1400" dirty="0">
                <a:latin typeface="Consolas"/>
                <a:cs typeface="Consolas"/>
              </a:rPr>
              <a:t> &amp;</a:t>
            </a:r>
            <a:r>
              <a:rPr lang="en-US" sz="1400" dirty="0" err="1">
                <a:latin typeface="Consolas"/>
                <a:cs typeface="Consolas"/>
              </a:rPr>
              <a:t>ser</a:t>
            </a:r>
            <a:r>
              <a:rPr lang="en-US" sz="1400" dirty="0">
                <a:latin typeface="Consolas"/>
                <a:cs typeface="Consolas"/>
              </a:rPr>
              <a:t>)  override {</a:t>
            </a:r>
          </a:p>
          <a:p>
            <a:r>
              <a:rPr lang="en-US" sz="1400" dirty="0">
                <a:latin typeface="Consolas"/>
                <a:cs typeface="Consolas"/>
              </a:rPr>
              <a:t>    Event::</a:t>
            </a:r>
            <a:r>
              <a:rPr lang="en-US" sz="1400" dirty="0" err="1">
                <a:latin typeface="Consolas"/>
                <a:cs typeface="Consolas"/>
              </a:rPr>
              <a:t>serialize_order</a:t>
            </a:r>
            <a:r>
              <a:rPr lang="en-US" sz="1400" dirty="0">
                <a:latin typeface="Consolas"/>
                <a:cs typeface="Consolas"/>
              </a:rPr>
              <a:t>(</a:t>
            </a:r>
            <a:r>
              <a:rPr lang="en-US" sz="1400" dirty="0" err="1">
                <a:latin typeface="Consolas"/>
                <a:cs typeface="Consolas"/>
              </a:rPr>
              <a:t>ser</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reqId</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addr</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isWrite</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numBytes</a:t>
            </a:r>
            <a:r>
              <a:rPr lang="en-US" sz="1400" dirty="0">
                <a:latin typeface="Consolas"/>
                <a:cs typeface="Consolas"/>
              </a:rPr>
              <a:t>;</a:t>
            </a:r>
          </a:p>
          <a:p>
            <a:r>
              <a:rPr lang="en-US" sz="1400" dirty="0">
                <a:latin typeface="Consolas"/>
                <a:cs typeface="Consolas"/>
              </a:rPr>
              <a:t>    </a:t>
            </a:r>
            <a:r>
              <a:rPr lang="en-US" sz="1400" dirty="0" err="1">
                <a:latin typeface="Consolas"/>
                <a:cs typeface="Consolas"/>
              </a:rPr>
              <a:t>ser</a:t>
            </a:r>
            <a:r>
              <a:rPr lang="en-US" sz="1400" dirty="0">
                <a:latin typeface="Consolas"/>
                <a:cs typeface="Consolas"/>
              </a:rPr>
              <a:t> &amp; </a:t>
            </a:r>
            <a:r>
              <a:rPr lang="en-US" sz="1400" dirty="0" err="1">
                <a:latin typeface="Consolas"/>
                <a:cs typeface="Consolas"/>
              </a:rPr>
              <a:t>eventID</a:t>
            </a:r>
            <a:r>
              <a:rPr lang="en-US" sz="1400" dirty="0">
                <a:latin typeface="Consolas"/>
                <a:cs typeface="Consolas"/>
              </a:rPr>
              <a:t>;</a:t>
            </a:r>
          </a:p>
          <a:p>
            <a:r>
              <a:rPr lang="en-US" sz="1400" dirty="0">
                <a:latin typeface="Consolas"/>
                <a:cs typeface="Consolas"/>
              </a:rPr>
              <a:t>  }</a:t>
            </a:r>
          </a:p>
          <a:p>
            <a:endParaRPr lang="en-US" sz="1400" dirty="0">
              <a:latin typeface="Consolas"/>
              <a:cs typeface="Consolas"/>
            </a:endParaRPr>
          </a:p>
          <a:p>
            <a:r>
              <a:rPr lang="en-US" sz="1400" dirty="0">
                <a:latin typeface="Consolas"/>
                <a:cs typeface="Consolas"/>
              </a:rPr>
              <a:t>  </a:t>
            </a:r>
            <a:r>
              <a:rPr lang="en-US" sz="1400" dirty="0" err="1">
                <a:latin typeface="Consolas"/>
                <a:cs typeface="Consolas"/>
              </a:rPr>
              <a:t>ImplementSerializable</a:t>
            </a:r>
            <a:r>
              <a:rPr lang="en-US" sz="1400" dirty="0">
                <a:latin typeface="Consolas"/>
                <a:cs typeface="Consolas"/>
              </a:rPr>
              <a:t>(</a:t>
            </a:r>
            <a:r>
              <a:rPr lang="en-US" sz="1400" dirty="0" err="1">
                <a:latin typeface="Consolas"/>
                <a:cs typeface="Consolas"/>
              </a:rPr>
              <a:t>MemReqEvent</a:t>
            </a:r>
            <a:r>
              <a:rPr lang="en-US" sz="1400" dirty="0">
                <a:latin typeface="Consolas"/>
                <a:cs typeface="Consolas"/>
              </a:rPr>
              <a:t>);</a:t>
            </a:r>
          </a:p>
          <a:p>
            <a:r>
              <a:rPr lang="en-US" sz="1400" dirty="0">
                <a:latin typeface="Consolas"/>
                <a:cs typeface="Consolas"/>
              </a:rPr>
              <a:t>}</a:t>
            </a:r>
          </a:p>
        </p:txBody>
      </p:sp>
      <p:sp>
        <p:nvSpPr>
          <p:cNvPr id="9" name="TextBox 8"/>
          <p:cNvSpPr txBox="1"/>
          <p:nvPr/>
        </p:nvSpPr>
        <p:spPr>
          <a:xfrm>
            <a:off x="1832237" y="5576888"/>
            <a:ext cx="8525933"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NotSerializable</a:t>
            </a:r>
            <a:r>
              <a:rPr lang="en-US" sz="1400" dirty="0">
                <a:latin typeface="Consolas"/>
                <a:cs typeface="Consolas"/>
              </a:rPr>
              <a:t>(</a:t>
            </a:r>
            <a:r>
              <a:rPr lang="en-US" sz="1400" dirty="0" err="1">
                <a:latin typeface="Consolas"/>
                <a:cs typeface="Consolas"/>
              </a:rPr>
              <a:t>EmberEvent</a:t>
            </a:r>
            <a:r>
              <a:rPr lang="en-US" sz="1400" dirty="0">
                <a:latin typeface="Consolas"/>
                <a:cs typeface="Consolas"/>
              </a:rPr>
              <a:t>);</a:t>
            </a:r>
          </a:p>
        </p:txBody>
      </p:sp>
    </p:spTree>
    <p:extLst>
      <p:ext uri="{BB962C8B-B14F-4D97-AF65-F5344CB8AC3E}">
        <p14:creationId xmlns:p14="http://schemas.microsoft.com/office/powerpoint/2010/main" val="338503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SST::Component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29</a:t>
            </a:fld>
            <a:endParaRPr lang="en-US" dirty="0"/>
          </a:p>
        </p:txBody>
      </p:sp>
      <p:sp>
        <p:nvSpPr>
          <p:cNvPr id="3" name="Content Placeholder 2"/>
          <p:cNvSpPr>
            <a:spLocks noGrp="1"/>
          </p:cNvSpPr>
          <p:nvPr>
            <p:ph idx="1"/>
          </p:nvPr>
        </p:nvSpPr>
        <p:spPr/>
        <p:txBody>
          <a:bodyPr>
            <a:normAutofit fontScale="62500" lnSpcReduction="20000"/>
          </a:bodyPr>
          <a:lstStyle/>
          <a:p>
            <a:r>
              <a:rPr lang="en-US" dirty="0" err="1">
                <a:latin typeface="Consolas"/>
                <a:cs typeface="Consolas"/>
              </a:rPr>
              <a:t>sst</a:t>
            </a:r>
            <a:r>
              <a:rPr lang="en-US" dirty="0">
                <a:latin typeface="Consolas"/>
                <a:cs typeface="Consolas"/>
              </a:rPr>
              <a:t>/core/</a:t>
            </a:r>
            <a:r>
              <a:rPr lang="en-US" dirty="0" err="1">
                <a:latin typeface="Consolas"/>
                <a:cs typeface="Consolas"/>
              </a:rPr>
              <a:t>component.h</a:t>
            </a:r>
            <a:endParaRPr lang="en-US" sz="1600" dirty="0"/>
          </a:p>
          <a:p>
            <a:r>
              <a:rPr lang="en-US" dirty="0"/>
              <a:t>Base component class virtual functions</a:t>
            </a:r>
          </a:p>
          <a:p>
            <a:pPr lvl="1"/>
            <a:r>
              <a:rPr lang="en-US" dirty="0"/>
              <a:t>Constructor</a:t>
            </a:r>
          </a:p>
          <a:p>
            <a:pPr lvl="1"/>
            <a:r>
              <a:rPr lang="en-US" dirty="0" err="1"/>
              <a:t>init</a:t>
            </a:r>
            <a:r>
              <a:rPr lang="en-US" dirty="0"/>
              <a:t>(phase)</a:t>
            </a:r>
          </a:p>
          <a:p>
            <a:pPr lvl="1"/>
            <a:r>
              <a:rPr lang="en-US" dirty="0"/>
              <a:t>setup()</a:t>
            </a:r>
          </a:p>
          <a:p>
            <a:pPr lvl="1"/>
            <a:r>
              <a:rPr lang="en-US" dirty="0"/>
              <a:t>finish()</a:t>
            </a:r>
          </a:p>
          <a:p>
            <a:pPr lvl="1"/>
            <a:r>
              <a:rPr lang="en-US" dirty="0" err="1"/>
              <a:t>printStatus</a:t>
            </a:r>
            <a:r>
              <a:rPr lang="en-US" dirty="0"/>
              <a:t>(out)</a:t>
            </a:r>
          </a:p>
          <a:p>
            <a:pPr lvl="2"/>
            <a:r>
              <a:rPr lang="en-US" dirty="0"/>
              <a:t>This function is called on every component when SST receives a SIGUSR2</a:t>
            </a:r>
          </a:p>
          <a:p>
            <a:r>
              <a:rPr lang="en-US" dirty="0"/>
              <a:t>Useful functions:</a:t>
            </a:r>
          </a:p>
          <a:p>
            <a:pPr lvl="1"/>
            <a:r>
              <a:rPr lang="en-US" dirty="0" err="1"/>
              <a:t>getName</a:t>
            </a:r>
            <a:r>
              <a:rPr lang="en-US" dirty="0"/>
              <a:t>() – Returns the name of the instance</a:t>
            </a:r>
          </a:p>
          <a:p>
            <a:pPr lvl="1"/>
            <a:r>
              <a:rPr lang="en-US" dirty="0" err="1"/>
              <a:t>configureLink</a:t>
            </a:r>
            <a:r>
              <a:rPr lang="en-US" dirty="0"/>
              <a:t>() – Configure and set up a link</a:t>
            </a:r>
          </a:p>
          <a:p>
            <a:pPr lvl="1"/>
            <a:r>
              <a:rPr lang="en-US" dirty="0" err="1"/>
              <a:t>configureSelfLink</a:t>
            </a:r>
            <a:r>
              <a:rPr lang="en-US" dirty="0"/>
              <a:t>() – Configure and set up a self-link</a:t>
            </a:r>
          </a:p>
          <a:p>
            <a:pPr lvl="1"/>
            <a:r>
              <a:rPr lang="en-US" dirty="0" err="1"/>
              <a:t>registerClock</a:t>
            </a:r>
            <a:r>
              <a:rPr lang="en-US" dirty="0"/>
              <a:t>() – Register a clock handler</a:t>
            </a:r>
          </a:p>
          <a:p>
            <a:pPr lvl="1"/>
            <a:r>
              <a:rPr lang="en-US" dirty="0" err="1"/>
              <a:t>getTimeConverter</a:t>
            </a:r>
            <a:r>
              <a:rPr lang="en-US" dirty="0"/>
              <a:t>() – get a </a:t>
            </a:r>
            <a:r>
              <a:rPr lang="en-US" dirty="0" err="1"/>
              <a:t>TimeConverter</a:t>
            </a:r>
            <a:r>
              <a:rPr lang="en-US" dirty="0"/>
              <a:t> for a specified rate/period</a:t>
            </a:r>
          </a:p>
          <a:p>
            <a:pPr lvl="1"/>
            <a:r>
              <a:rPr lang="en-US" dirty="0" err="1"/>
              <a:t>getCurrentSimTime</a:t>
            </a:r>
            <a:r>
              <a:rPr lang="en-US" dirty="0"/>
              <a:t>() – find out what time it is</a:t>
            </a:r>
          </a:p>
          <a:p>
            <a:pPr lvl="1"/>
            <a:r>
              <a:rPr lang="en-US" dirty="0" err="1"/>
              <a:t>registerAsPrimaryComponent</a:t>
            </a:r>
            <a:r>
              <a:rPr lang="en-US" dirty="0"/>
              <a:t>() / </a:t>
            </a:r>
            <a:r>
              <a:rPr lang="en-US" dirty="0" err="1"/>
              <a:t>primaryComponentDoNotEndSim</a:t>
            </a:r>
            <a:r>
              <a:rPr lang="en-US" dirty="0"/>
              <a:t>() / </a:t>
            </a:r>
            <a:r>
              <a:rPr lang="en-US" dirty="0" err="1"/>
              <a:t>primaryComponentOKToEndSim</a:t>
            </a:r>
            <a:r>
              <a:rPr lang="en-US" dirty="0"/>
              <a:t>() – Primary Component status</a:t>
            </a:r>
          </a:p>
          <a:p>
            <a:pPr lvl="1"/>
            <a:r>
              <a:rPr lang="en-US" dirty="0" err="1"/>
              <a:t>loadModule</a:t>
            </a:r>
            <a:r>
              <a:rPr lang="en-US" dirty="0"/>
              <a:t>() / </a:t>
            </a:r>
            <a:r>
              <a:rPr lang="en-US" dirty="0" err="1"/>
              <a:t>loadModuleWithComponent</a:t>
            </a:r>
            <a:r>
              <a:rPr lang="en-US" dirty="0"/>
              <a:t>() – Load a module</a:t>
            </a:r>
          </a:p>
          <a:p>
            <a:pPr lvl="1"/>
            <a:r>
              <a:rPr lang="en-US" dirty="0" err="1"/>
              <a:t>loadSubComponent</a:t>
            </a:r>
            <a:r>
              <a:rPr lang="en-US" dirty="0"/>
              <a:t>() / </a:t>
            </a:r>
            <a:r>
              <a:rPr lang="en-US" dirty="0" err="1"/>
              <a:t>loadNamedSubComponent</a:t>
            </a:r>
            <a:r>
              <a:rPr lang="en-US" dirty="0"/>
              <a:t>() – Load a subcomponent</a:t>
            </a:r>
          </a:p>
          <a:p>
            <a:pPr marL="0" indent="0">
              <a:buNone/>
            </a:pPr>
            <a:endParaRPr lang="en-US" dirty="0"/>
          </a:p>
        </p:txBody>
      </p:sp>
      <p:sp>
        <p:nvSpPr>
          <p:cNvPr id="4" name="Explosion 2 3">
            <a:extLst>
              <a:ext uri="{FF2B5EF4-FFF2-40B4-BE49-F238E27FC236}">
                <a16:creationId xmlns:a16="http://schemas.microsoft.com/office/drawing/2014/main" id="{9F207A9B-6973-AB47-A9E3-034A839DCB70}"/>
              </a:ext>
            </a:extLst>
          </p:cNvPr>
          <p:cNvSpPr/>
          <p:nvPr/>
        </p:nvSpPr>
        <p:spPr>
          <a:xfrm>
            <a:off x="7101444" y="780245"/>
            <a:ext cx="4607626" cy="298070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a:t>
            </a:r>
            <a:r>
              <a:rPr lang="en-US" b="1" i="1" dirty="0"/>
              <a:t>Primary Component </a:t>
            </a:r>
            <a:r>
              <a:rPr lang="en-US" dirty="0"/>
              <a:t>can control when simulation ends</a:t>
            </a:r>
          </a:p>
        </p:txBody>
      </p:sp>
    </p:spTree>
    <p:extLst>
      <p:ext uri="{BB962C8B-B14F-4D97-AF65-F5344CB8AC3E}">
        <p14:creationId xmlns:p14="http://schemas.microsoft.com/office/powerpoint/2010/main" val="963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ElementInfo</a:t>
            </a:r>
            <a:r>
              <a:rPr lang="en-US" dirty="0"/>
              <a:t> (ELI) Basics</a:t>
            </a:r>
          </a:p>
        </p:txBody>
      </p:sp>
      <p:sp>
        <p:nvSpPr>
          <p:cNvPr id="5" name="Slide Number Placeholder 4"/>
          <p:cNvSpPr>
            <a:spLocks noGrp="1"/>
          </p:cNvSpPr>
          <p:nvPr>
            <p:ph type="sldNum" sz="quarter" idx="4"/>
          </p:nvPr>
        </p:nvSpPr>
        <p:spPr/>
        <p:txBody>
          <a:bodyPr/>
          <a:lstStyle/>
          <a:p>
            <a:fld id="{A5E55A7B-7854-E145-92D9-B491DF4BAE2D}" type="slidenum">
              <a:rPr lang="en-US" smtClean="0"/>
              <a:pPr/>
              <a:t>3</a:t>
            </a:fld>
            <a:endParaRPr lang="en-US" dirty="0"/>
          </a:p>
        </p:txBody>
      </p:sp>
      <p:sp>
        <p:nvSpPr>
          <p:cNvPr id="3" name="Content Placeholder 2"/>
          <p:cNvSpPr>
            <a:spLocks noGrp="1"/>
          </p:cNvSpPr>
          <p:nvPr>
            <p:ph idx="1"/>
          </p:nvPr>
        </p:nvSpPr>
        <p:spPr/>
        <p:txBody>
          <a:bodyPr>
            <a:normAutofit/>
          </a:bodyPr>
          <a:lstStyle/>
          <a:p>
            <a:r>
              <a:rPr lang="en-US" dirty="0" err="1"/>
              <a:t>ElementInfo</a:t>
            </a:r>
            <a:r>
              <a:rPr lang="en-US" dirty="0"/>
              <a:t> is defined in the class declaration for the element using macros</a:t>
            </a:r>
          </a:p>
          <a:p>
            <a:pPr lvl="1"/>
            <a:r>
              <a:rPr lang="en-US" dirty="0"/>
              <a:t>Macros and </a:t>
            </a:r>
            <a:r>
              <a:rPr lang="en-US" dirty="0" err="1"/>
              <a:t>ElementInfo</a:t>
            </a:r>
            <a:r>
              <a:rPr lang="en-US" dirty="0"/>
              <a:t> data structures found in </a:t>
            </a:r>
            <a:r>
              <a:rPr lang="en-US" dirty="0" err="1"/>
              <a:t>sst</a:t>
            </a:r>
            <a:r>
              <a:rPr lang="en-US" dirty="0"/>
              <a:t>/core/</a:t>
            </a:r>
            <a:r>
              <a:rPr lang="en-US" dirty="0" err="1"/>
              <a:t>elementinfo.h</a:t>
            </a:r>
            <a:endParaRPr lang="en-US" sz="1000" dirty="0"/>
          </a:p>
          <a:p>
            <a:r>
              <a:rPr lang="en-US" dirty="0"/>
              <a:t>ELI macros must be called in a public section of the class declaration</a:t>
            </a:r>
          </a:p>
          <a:p>
            <a:pPr lvl="1"/>
            <a:r>
              <a:rPr lang="en-US" dirty="0"/>
              <a:t>For uniformity, ELI macros should be called first in the class definition</a:t>
            </a:r>
          </a:p>
          <a:p>
            <a:r>
              <a:rPr lang="en-US" dirty="0"/>
              <a:t>Example:</a:t>
            </a:r>
          </a:p>
        </p:txBody>
      </p:sp>
      <p:sp>
        <p:nvSpPr>
          <p:cNvPr id="6" name="TextBox 5"/>
          <p:cNvSpPr txBox="1"/>
          <p:nvPr/>
        </p:nvSpPr>
        <p:spPr>
          <a:xfrm>
            <a:off x="1933700" y="3760952"/>
            <a:ext cx="8568267" cy="122341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class </a:t>
            </a:r>
            <a:r>
              <a:rPr lang="en-US" sz="1050" dirty="0" err="1">
                <a:latin typeface="Consolas"/>
                <a:cs typeface="Consolas"/>
              </a:rPr>
              <a:t>MyComponent</a:t>
            </a:r>
            <a:r>
              <a:rPr lang="en-US" sz="1050" dirty="0">
                <a:latin typeface="Consolas"/>
                <a:cs typeface="Consolas"/>
              </a:rPr>
              <a:t> : public Component {</a:t>
            </a:r>
          </a:p>
          <a:p>
            <a:r>
              <a:rPr lang="en-US" sz="1050" dirty="0">
                <a:latin typeface="Consolas"/>
                <a:cs typeface="Consolas"/>
              </a:rPr>
              <a:t>public:</a:t>
            </a:r>
          </a:p>
          <a:p>
            <a:r>
              <a:rPr lang="en-US" sz="1050" dirty="0">
                <a:latin typeface="Consolas"/>
                <a:cs typeface="Consolas"/>
              </a:rPr>
              <a:t>// ELI macros here:</a:t>
            </a:r>
          </a:p>
          <a:p>
            <a:endParaRPr lang="en-US" sz="1050" dirty="0">
              <a:latin typeface="Consolas"/>
              <a:cs typeface="Consolas"/>
            </a:endParaRPr>
          </a:p>
          <a:p>
            <a:r>
              <a:rPr lang="en-US" sz="1050" dirty="0">
                <a:latin typeface="Consolas"/>
                <a:cs typeface="Consolas"/>
              </a:rPr>
              <a:t>// Rest of class definition here:</a:t>
            </a:r>
          </a:p>
          <a:p>
            <a:r>
              <a:rPr lang="en-US" sz="1050" dirty="0">
                <a:latin typeface="Consolas"/>
                <a:cs typeface="Consolas"/>
              </a:rPr>
              <a:t>};</a:t>
            </a:r>
          </a:p>
          <a:p>
            <a:endParaRPr lang="en-US" sz="1050" dirty="0"/>
          </a:p>
        </p:txBody>
      </p:sp>
    </p:spTree>
    <p:extLst>
      <p:ext uri="{BB962C8B-B14F-4D97-AF65-F5344CB8AC3E}">
        <p14:creationId xmlns:p14="http://schemas.microsoft.com/office/powerpoint/2010/main" val="362550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in SST</a:t>
            </a:r>
          </a:p>
        </p:txBody>
      </p:sp>
      <p:sp>
        <p:nvSpPr>
          <p:cNvPr id="5" name="Slide Number Placeholder 4"/>
          <p:cNvSpPr>
            <a:spLocks noGrp="1"/>
          </p:cNvSpPr>
          <p:nvPr>
            <p:ph type="sldNum" sz="quarter" idx="4"/>
          </p:nvPr>
        </p:nvSpPr>
        <p:spPr/>
        <p:txBody>
          <a:bodyPr/>
          <a:lstStyle/>
          <a:p>
            <a:fld id="{A5E55A7B-7854-E145-92D9-B491DF4BAE2D}" type="slidenum">
              <a:rPr lang="en-US" smtClean="0"/>
              <a:pPr/>
              <a:t>30</a:t>
            </a:fld>
            <a:endParaRPr lang="en-US" dirty="0"/>
          </a:p>
        </p:txBody>
      </p:sp>
      <p:sp>
        <p:nvSpPr>
          <p:cNvPr id="3" name="Content Placeholder 2"/>
          <p:cNvSpPr>
            <a:spLocks noGrp="1"/>
          </p:cNvSpPr>
          <p:nvPr>
            <p:ph idx="1"/>
          </p:nvPr>
        </p:nvSpPr>
        <p:spPr/>
        <p:txBody>
          <a:bodyPr>
            <a:normAutofit/>
          </a:bodyPr>
          <a:lstStyle/>
          <a:p>
            <a:r>
              <a:rPr lang="en-US" dirty="0"/>
              <a:t>Time in the core is represented by a uint64_t, which counts the number of atomic ticks since simulation start</a:t>
            </a:r>
          </a:p>
          <a:p>
            <a:pPr lvl="1"/>
            <a:r>
              <a:rPr lang="en-US" dirty="0"/>
              <a:t>Tick unit can be specified, default is 1ps (allows nearly 2/3 year of simulated time)</a:t>
            </a:r>
          </a:p>
          <a:p>
            <a:r>
              <a:rPr lang="en-US" dirty="0"/>
              <a:t>Each component has its own local (relative) view of time</a:t>
            </a:r>
          </a:p>
          <a:p>
            <a:pPr lvl="1"/>
            <a:r>
              <a:rPr lang="en-US" dirty="0" err="1"/>
              <a:t>TimeConverter</a:t>
            </a:r>
            <a:r>
              <a:rPr lang="en-US" dirty="0"/>
              <a:t> objects are used to specify this relative time</a:t>
            </a:r>
          </a:p>
          <a:p>
            <a:pPr lvl="2"/>
            <a:r>
              <a:rPr lang="en-US" dirty="0"/>
              <a:t>Initialized with either a frequency (Hz) or period (s)</a:t>
            </a:r>
          </a:p>
          <a:p>
            <a:pPr lvl="2"/>
            <a:r>
              <a:rPr lang="en-US" dirty="0"/>
              <a:t>Can convert between local view of time and global view of time</a:t>
            </a:r>
          </a:p>
          <a:p>
            <a:r>
              <a:rPr lang="en-US" dirty="0" err="1"/>
              <a:t>TimeConverter</a:t>
            </a:r>
            <a:r>
              <a:rPr lang="en-US" dirty="0"/>
              <a:t> objects are created using:</a:t>
            </a:r>
          </a:p>
          <a:p>
            <a:pPr lvl="1"/>
            <a:r>
              <a:rPr lang="en-US" sz="1600" dirty="0" err="1">
                <a:latin typeface="Consolas"/>
                <a:cs typeface="Consolas"/>
              </a:rPr>
              <a:t>registerClock</a:t>
            </a:r>
            <a:r>
              <a:rPr lang="en-US" sz="1600" dirty="0">
                <a:latin typeface="Consolas"/>
                <a:cs typeface="Consolas"/>
              </a:rPr>
              <a:t>()</a:t>
            </a:r>
          </a:p>
          <a:p>
            <a:pPr lvl="1"/>
            <a:r>
              <a:rPr lang="en-US" sz="1600" dirty="0" err="1">
                <a:latin typeface="Consolas"/>
                <a:cs typeface="Consolas"/>
              </a:rPr>
              <a:t>registerTimeBase</a:t>
            </a:r>
            <a:r>
              <a:rPr lang="en-US" sz="1600" dirty="0">
                <a:latin typeface="Consolas"/>
                <a:cs typeface="Consolas"/>
              </a:rPr>
              <a:t>()</a:t>
            </a:r>
          </a:p>
          <a:p>
            <a:pPr lvl="1"/>
            <a:r>
              <a:rPr lang="en-US" sz="1600" dirty="0" err="1">
                <a:latin typeface="Consolas"/>
                <a:cs typeface="Consolas"/>
              </a:rPr>
              <a:t>getTimeConverter</a:t>
            </a:r>
            <a:r>
              <a:rPr lang="en-US" sz="1600" dirty="0">
                <a:latin typeface="Consolas"/>
                <a:cs typeface="Consolas"/>
              </a:rPr>
              <a:t>()</a:t>
            </a:r>
          </a:p>
        </p:txBody>
      </p:sp>
    </p:spTree>
    <p:extLst>
      <p:ext uri="{BB962C8B-B14F-4D97-AF65-F5344CB8AC3E}">
        <p14:creationId xmlns:p14="http://schemas.microsoft.com/office/powerpoint/2010/main" val="23615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Clocking</a:t>
            </a:r>
          </a:p>
        </p:txBody>
      </p:sp>
      <p:sp>
        <p:nvSpPr>
          <p:cNvPr id="5" name="Slide Number Placeholder 4"/>
          <p:cNvSpPr>
            <a:spLocks noGrp="1"/>
          </p:cNvSpPr>
          <p:nvPr>
            <p:ph type="sldNum" sz="quarter" idx="4"/>
          </p:nvPr>
        </p:nvSpPr>
        <p:spPr/>
        <p:txBody>
          <a:bodyPr/>
          <a:lstStyle/>
          <a:p>
            <a:fld id="{A5E55A7B-7854-E145-92D9-B491DF4BAE2D}" type="slidenum">
              <a:rPr lang="en-US" smtClean="0"/>
              <a:pPr/>
              <a:t>31</a:t>
            </a:fld>
            <a:endParaRPr lang="en-US" dirty="0"/>
          </a:p>
        </p:txBody>
      </p:sp>
      <p:sp>
        <p:nvSpPr>
          <p:cNvPr id="3" name="Content Placeholder 2"/>
          <p:cNvSpPr>
            <a:spLocks noGrp="1"/>
          </p:cNvSpPr>
          <p:nvPr>
            <p:ph idx="1"/>
          </p:nvPr>
        </p:nvSpPr>
        <p:spPr/>
        <p:txBody>
          <a:bodyPr>
            <a:normAutofit/>
          </a:bodyPr>
          <a:lstStyle/>
          <a:p>
            <a:r>
              <a:rPr lang="en-US" dirty="0"/>
              <a:t>Clocks are registered using </a:t>
            </a:r>
            <a:r>
              <a:rPr lang="en-US" dirty="0" err="1"/>
              <a:t>registerClock</a:t>
            </a:r>
            <a:r>
              <a:rPr lang="en-US" dirty="0"/>
              <a:t>()</a:t>
            </a:r>
          </a:p>
          <a:p>
            <a:pPr lvl="1"/>
            <a:r>
              <a:rPr lang="en-US" dirty="0"/>
              <a:t>Call returns a </a:t>
            </a:r>
            <a:r>
              <a:rPr lang="en-US" dirty="0" err="1"/>
              <a:t>TimeConverter</a:t>
            </a:r>
            <a:r>
              <a:rPr lang="en-US" dirty="0"/>
              <a:t> object that represents the clock period</a:t>
            </a:r>
          </a:p>
          <a:p>
            <a:r>
              <a:rPr lang="en-US" dirty="0"/>
              <a:t>Primary purpose of </a:t>
            </a:r>
            <a:r>
              <a:rPr lang="en-US" dirty="0" err="1"/>
              <a:t>registerClock</a:t>
            </a:r>
            <a:r>
              <a:rPr lang="en-US" dirty="0"/>
              <a:t>() is to add a Clock::Handler to the clock list with the specified frequency</a:t>
            </a:r>
          </a:p>
          <a:p>
            <a:pPr lvl="1"/>
            <a:r>
              <a:rPr lang="en-US" dirty="0"/>
              <a:t>Frequency may be specified as a string or as a </a:t>
            </a:r>
            <a:r>
              <a:rPr lang="en-US" dirty="0" err="1"/>
              <a:t>UnitAlgebra</a:t>
            </a:r>
            <a:endParaRPr lang="en-US" dirty="0"/>
          </a:p>
          <a:p>
            <a:pPr lvl="1"/>
            <a:r>
              <a:rPr lang="en-US" dirty="0"/>
              <a:t>Clock::Handler will be called once every clock period</a:t>
            </a:r>
          </a:p>
          <a:p>
            <a:r>
              <a:rPr lang="en-US" dirty="0"/>
              <a:t>Side effects:</a:t>
            </a:r>
          </a:p>
          <a:p>
            <a:pPr lvl="1"/>
            <a:r>
              <a:rPr lang="en-US" dirty="0"/>
              <a:t>Component’s </a:t>
            </a:r>
            <a:r>
              <a:rPr lang="en-US" dirty="0" err="1"/>
              <a:t>defaultTimeBase</a:t>
            </a:r>
            <a:r>
              <a:rPr lang="en-US" dirty="0"/>
              <a:t> will be set to match clock frequency</a:t>
            </a:r>
          </a:p>
          <a:p>
            <a:pPr lvl="1"/>
            <a:r>
              <a:rPr lang="en-US" dirty="0"/>
              <a:t>If </a:t>
            </a:r>
            <a:r>
              <a:rPr lang="en-US" dirty="0" err="1"/>
              <a:t>regAll</a:t>
            </a:r>
            <a:r>
              <a:rPr lang="en-US" dirty="0"/>
              <a:t> == true, call will set </a:t>
            </a:r>
            <a:r>
              <a:rPr lang="en-US" dirty="0" err="1"/>
              <a:t>defaultTimeBase</a:t>
            </a:r>
            <a:r>
              <a:rPr lang="en-US" dirty="0"/>
              <a:t> to the clock frequency for all links which don’t already have a </a:t>
            </a:r>
            <a:r>
              <a:rPr lang="en-US" dirty="0" err="1"/>
              <a:t>defaultTimeBase</a:t>
            </a:r>
            <a:r>
              <a:rPr lang="en-US" dirty="0"/>
              <a:t> set</a:t>
            </a:r>
          </a:p>
          <a:p>
            <a:endParaRPr lang="en-US" dirty="0"/>
          </a:p>
        </p:txBody>
      </p:sp>
      <p:sp>
        <p:nvSpPr>
          <p:cNvPr id="6" name="TextBox 5"/>
          <p:cNvSpPr txBox="1"/>
          <p:nvPr/>
        </p:nvSpPr>
        <p:spPr>
          <a:xfrm>
            <a:off x="805465" y="5569452"/>
            <a:ext cx="1062028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TimeConverter</a:t>
            </a:r>
            <a:r>
              <a:rPr lang="en-US" sz="1400" dirty="0">
                <a:latin typeface="Consolas"/>
                <a:cs typeface="Consolas"/>
              </a:rPr>
              <a:t>* </a:t>
            </a:r>
            <a:r>
              <a:rPr lang="en-US" sz="1400" dirty="0" err="1">
                <a:latin typeface="Consolas"/>
                <a:cs typeface="Consolas"/>
              </a:rPr>
              <a:t>registerClock</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 </a:t>
            </a:r>
            <a:r>
              <a:rPr lang="en-US" sz="1400" dirty="0" err="1">
                <a:latin typeface="Consolas"/>
                <a:cs typeface="Consolas"/>
              </a:rPr>
              <a:t>freq</a:t>
            </a:r>
            <a:r>
              <a:rPr lang="en-US" sz="1400" dirty="0">
                <a:latin typeface="Consolas"/>
                <a:cs typeface="Consolas"/>
              </a:rPr>
              <a:t>, Clock::</a:t>
            </a:r>
            <a:r>
              <a:rPr lang="en-US" sz="1400" dirty="0" err="1">
                <a:latin typeface="Consolas"/>
                <a:cs typeface="Consolas"/>
              </a:rPr>
              <a:t>HandlerBase</a:t>
            </a:r>
            <a:r>
              <a:rPr lang="en-US" sz="1400" dirty="0">
                <a:latin typeface="Consolas"/>
                <a:cs typeface="Consolas"/>
              </a:rPr>
              <a:t>* handler, </a:t>
            </a:r>
            <a:r>
              <a:rPr lang="en-US" sz="1400" dirty="0" err="1">
                <a:latin typeface="Consolas"/>
                <a:cs typeface="Consolas"/>
              </a:rPr>
              <a:t>bool</a:t>
            </a:r>
            <a:r>
              <a:rPr lang="en-US" sz="1400" dirty="0">
                <a:latin typeface="Consolas"/>
                <a:cs typeface="Consolas"/>
              </a:rPr>
              <a:t> </a:t>
            </a:r>
            <a:r>
              <a:rPr lang="en-US" sz="1400" dirty="0" err="1">
                <a:latin typeface="Consolas"/>
                <a:cs typeface="Consolas"/>
              </a:rPr>
              <a:t>regAll</a:t>
            </a:r>
            <a:r>
              <a:rPr lang="en-US" sz="1400" dirty="0">
                <a:latin typeface="Consolas"/>
                <a:cs typeface="Consolas"/>
              </a:rPr>
              <a:t> = true)</a:t>
            </a:r>
          </a:p>
          <a:p>
            <a:r>
              <a:rPr lang="en-US" sz="1400" dirty="0" err="1">
                <a:latin typeface="Consolas"/>
                <a:cs typeface="Consolas"/>
              </a:rPr>
              <a:t>TimeConverter</a:t>
            </a:r>
            <a:r>
              <a:rPr lang="en-US" sz="1400" dirty="0">
                <a:latin typeface="Consolas"/>
                <a:cs typeface="Consolas"/>
              </a:rPr>
              <a:t>* </a:t>
            </a:r>
            <a:r>
              <a:rPr lang="en-US" sz="1400" dirty="0" err="1">
                <a:latin typeface="Consolas"/>
                <a:cs typeface="Consolas"/>
              </a:rPr>
              <a:t>registerClock</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UnitAlgebra</a:t>
            </a:r>
            <a:r>
              <a:rPr lang="en-US" sz="1400" dirty="0">
                <a:latin typeface="Consolas"/>
                <a:cs typeface="Consolas"/>
              </a:rPr>
              <a:t>&amp; </a:t>
            </a:r>
            <a:r>
              <a:rPr lang="en-US" sz="1400" dirty="0" err="1">
                <a:latin typeface="Consolas"/>
                <a:cs typeface="Consolas"/>
              </a:rPr>
              <a:t>freq</a:t>
            </a:r>
            <a:r>
              <a:rPr lang="en-US" sz="1400" dirty="0">
                <a:latin typeface="Consolas"/>
                <a:cs typeface="Consolas"/>
              </a:rPr>
              <a:t>, Clock::</a:t>
            </a:r>
            <a:r>
              <a:rPr lang="en-US" sz="1400" dirty="0" err="1">
                <a:latin typeface="Consolas"/>
                <a:cs typeface="Consolas"/>
              </a:rPr>
              <a:t>HandlerBase</a:t>
            </a:r>
            <a:r>
              <a:rPr lang="en-US" sz="1400" dirty="0">
                <a:latin typeface="Consolas"/>
                <a:cs typeface="Consolas"/>
              </a:rPr>
              <a:t>* handler, bool </a:t>
            </a:r>
            <a:r>
              <a:rPr lang="en-US" sz="1400" dirty="0" err="1">
                <a:latin typeface="Consolas"/>
                <a:cs typeface="Consolas"/>
              </a:rPr>
              <a:t>regAll</a:t>
            </a:r>
            <a:r>
              <a:rPr lang="en-US" sz="1400" dirty="0">
                <a:latin typeface="Consolas"/>
                <a:cs typeface="Consolas"/>
              </a:rPr>
              <a:t> = true) </a:t>
            </a:r>
          </a:p>
        </p:txBody>
      </p:sp>
    </p:spTree>
    <p:extLst>
      <p:ext uri="{BB962C8B-B14F-4D97-AF65-F5344CB8AC3E}">
        <p14:creationId xmlns:p14="http://schemas.microsoft.com/office/powerpoint/2010/main" val="413652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Clocking</a:t>
            </a:r>
          </a:p>
        </p:txBody>
      </p:sp>
      <p:sp>
        <p:nvSpPr>
          <p:cNvPr id="5" name="Slide Number Placeholder 4"/>
          <p:cNvSpPr>
            <a:spLocks noGrp="1"/>
          </p:cNvSpPr>
          <p:nvPr>
            <p:ph type="sldNum" sz="quarter" idx="4"/>
          </p:nvPr>
        </p:nvSpPr>
        <p:spPr/>
        <p:txBody>
          <a:bodyPr/>
          <a:lstStyle/>
          <a:p>
            <a:fld id="{A5E55A7B-7854-E145-92D9-B491DF4BAE2D}" type="slidenum">
              <a:rPr lang="en-US" smtClean="0"/>
              <a:pPr/>
              <a:t>32</a:t>
            </a:fld>
            <a:endParaRPr lang="en-US" dirty="0"/>
          </a:p>
        </p:txBody>
      </p:sp>
      <p:sp>
        <p:nvSpPr>
          <p:cNvPr id="3" name="Content Placeholder 2"/>
          <p:cNvSpPr>
            <a:spLocks noGrp="1"/>
          </p:cNvSpPr>
          <p:nvPr>
            <p:ph idx="1"/>
          </p:nvPr>
        </p:nvSpPr>
        <p:spPr/>
        <p:txBody>
          <a:bodyPr/>
          <a:lstStyle/>
          <a:p>
            <a:r>
              <a:rPr lang="en-US" dirty="0"/>
              <a:t>It is possible to remove a clock from a clock list and then reregister at a later time. Two methods</a:t>
            </a:r>
          </a:p>
          <a:p>
            <a:pPr lvl="1"/>
            <a:r>
              <a:rPr lang="en-US" dirty="0" err="1"/>
              <a:t>unregisterClock</a:t>
            </a:r>
            <a:r>
              <a:rPr lang="en-US" dirty="0"/>
              <a:t>() – this method is slow as it must search the complete clock list</a:t>
            </a:r>
          </a:p>
          <a:p>
            <a:pPr lvl="1"/>
            <a:r>
              <a:rPr lang="en-US" dirty="0"/>
              <a:t>Return true from Clock::Handler function – this method is much faster as it simply removes the clock as it iterates through the list</a:t>
            </a:r>
          </a:p>
          <a:p>
            <a:pPr lvl="1"/>
            <a:endParaRPr lang="en-US" dirty="0"/>
          </a:p>
          <a:p>
            <a:r>
              <a:rPr lang="en-US" dirty="0" err="1"/>
              <a:t>reregisterClock</a:t>
            </a:r>
            <a:r>
              <a:rPr lang="en-US" dirty="0"/>
              <a:t> – puts Clock::Handler back on clock list and returns the cycle count for the next time that clock will be called</a:t>
            </a:r>
          </a:p>
          <a:p>
            <a:pPr lvl="1"/>
            <a:endParaRPr lang="en-US" dirty="0"/>
          </a:p>
          <a:p>
            <a:pPr lvl="1"/>
            <a:endParaRPr lang="en-US" dirty="0"/>
          </a:p>
        </p:txBody>
      </p:sp>
      <p:sp>
        <p:nvSpPr>
          <p:cNvPr id="6" name="TextBox 5"/>
          <p:cNvSpPr txBox="1"/>
          <p:nvPr/>
        </p:nvSpPr>
        <p:spPr>
          <a:xfrm>
            <a:off x="1871135" y="5387473"/>
            <a:ext cx="8525933" cy="41549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void Component::</a:t>
            </a:r>
            <a:r>
              <a:rPr lang="en-US" sz="1050" dirty="0" err="1">
                <a:latin typeface="Consolas"/>
                <a:cs typeface="Consolas"/>
              </a:rPr>
              <a:t>unregisterClock</a:t>
            </a:r>
            <a:r>
              <a:rPr lang="en-US" sz="1050" dirty="0">
                <a:latin typeface="Consolas"/>
                <a:cs typeface="Consolas"/>
              </a:rPr>
              <a:t>(</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tc</a:t>
            </a:r>
            <a:r>
              <a:rPr lang="en-US" sz="1050" dirty="0">
                <a:latin typeface="Consolas"/>
                <a:cs typeface="Consolas"/>
              </a:rPr>
              <a:t>, Clock::</a:t>
            </a:r>
            <a:r>
              <a:rPr lang="en-US" sz="1050" dirty="0" err="1">
                <a:latin typeface="Consolas"/>
                <a:cs typeface="Consolas"/>
              </a:rPr>
              <a:t>HandlerBase</a:t>
            </a:r>
            <a:r>
              <a:rPr lang="en-US" sz="1050" dirty="0">
                <a:latin typeface="Consolas"/>
                <a:cs typeface="Consolas"/>
              </a:rPr>
              <a:t>* handler)</a:t>
            </a:r>
          </a:p>
          <a:p>
            <a:r>
              <a:rPr lang="en-US" sz="1050" dirty="0" err="1">
                <a:latin typeface="Consolas"/>
                <a:cs typeface="Consolas"/>
              </a:rPr>
              <a:t>Cycle_t</a:t>
            </a:r>
            <a:r>
              <a:rPr lang="en-US" sz="1050" dirty="0">
                <a:latin typeface="Consolas"/>
                <a:cs typeface="Consolas"/>
              </a:rPr>
              <a:t> Component::</a:t>
            </a:r>
            <a:r>
              <a:rPr lang="en-US" sz="1050" dirty="0" err="1">
                <a:latin typeface="Consolas"/>
                <a:cs typeface="Consolas"/>
              </a:rPr>
              <a:t>reregisterClock</a:t>
            </a:r>
            <a:r>
              <a:rPr lang="en-US" sz="1050" dirty="0">
                <a:latin typeface="Consolas"/>
                <a:cs typeface="Consolas"/>
              </a:rPr>
              <a:t>(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freq</a:t>
            </a:r>
            <a:r>
              <a:rPr lang="en-US" sz="1050" dirty="0">
                <a:latin typeface="Consolas"/>
                <a:cs typeface="Consolas"/>
              </a:rPr>
              <a:t>, Clock::</a:t>
            </a:r>
            <a:r>
              <a:rPr lang="en-US" sz="1050" dirty="0" err="1">
                <a:latin typeface="Consolas"/>
                <a:cs typeface="Consolas"/>
              </a:rPr>
              <a:t>HandlerBase</a:t>
            </a:r>
            <a:r>
              <a:rPr lang="en-US" sz="1050" dirty="0">
                <a:latin typeface="Consolas"/>
                <a:cs typeface="Consolas"/>
              </a:rPr>
              <a:t>* handler)</a:t>
            </a:r>
          </a:p>
        </p:txBody>
      </p:sp>
    </p:spTree>
    <p:extLst>
      <p:ext uri="{BB962C8B-B14F-4D97-AF65-F5344CB8AC3E}">
        <p14:creationId xmlns:p14="http://schemas.microsoft.com/office/powerpoint/2010/main" val="143898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582E-2997-3B40-B2D9-FFAEE807B01F}"/>
              </a:ext>
            </a:extLst>
          </p:cNvPr>
          <p:cNvSpPr>
            <a:spLocks noGrp="1"/>
          </p:cNvSpPr>
          <p:nvPr>
            <p:ph type="title"/>
          </p:nvPr>
        </p:nvSpPr>
        <p:spPr/>
        <p:txBody>
          <a:bodyPr/>
          <a:lstStyle/>
          <a:p>
            <a:r>
              <a:rPr lang="en-US" dirty="0"/>
              <a:t>Clocking example</a:t>
            </a:r>
          </a:p>
        </p:txBody>
      </p:sp>
      <p:sp>
        <p:nvSpPr>
          <p:cNvPr id="3" name="Slide Number Placeholder 2">
            <a:extLst>
              <a:ext uri="{FF2B5EF4-FFF2-40B4-BE49-F238E27FC236}">
                <a16:creationId xmlns:a16="http://schemas.microsoft.com/office/drawing/2014/main" id="{7292A18A-BAFB-3945-BF8D-9D1B6501C1E4}"/>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8B582A2F-8EBC-2843-AB82-4C55A8E345E7}"/>
              </a:ext>
            </a:extLst>
          </p:cNvPr>
          <p:cNvSpPr>
            <a:spLocks noGrp="1"/>
          </p:cNvSpPr>
          <p:nvPr>
            <p:ph idx="1"/>
          </p:nvPr>
        </p:nvSpPr>
        <p:spPr/>
        <p:txBody>
          <a:bodyPr/>
          <a:lstStyle/>
          <a:p>
            <a:r>
              <a:rPr lang="en-US" dirty="0"/>
              <a:t>Component checks an event queue on every clock cycle</a:t>
            </a:r>
          </a:p>
        </p:txBody>
      </p:sp>
      <p:sp>
        <p:nvSpPr>
          <p:cNvPr id="6" name="TextBox 5">
            <a:extLst>
              <a:ext uri="{FF2B5EF4-FFF2-40B4-BE49-F238E27FC236}">
                <a16:creationId xmlns:a16="http://schemas.microsoft.com/office/drawing/2014/main" id="{ADF441C1-3D22-084D-BE67-8871AA7D55D0}"/>
              </a:ext>
            </a:extLst>
          </p:cNvPr>
          <p:cNvSpPr txBox="1"/>
          <p:nvPr/>
        </p:nvSpPr>
        <p:spPr>
          <a:xfrm>
            <a:off x="1520042" y="2588821"/>
            <a:ext cx="5427023" cy="1477328"/>
          </a:xfrm>
          <a:prstGeom prst="rect">
            <a:avLst/>
          </a:prstGeom>
          <a:noFill/>
        </p:spPr>
        <p:txBody>
          <a:bodyPr wrap="square" rtlCol="0">
            <a:spAutoFit/>
          </a:bodyPr>
          <a:lstStyle/>
          <a:p>
            <a:r>
              <a:rPr lang="en-US" dirty="0" err="1"/>
              <a:t>ClockExample</a:t>
            </a:r>
            <a:r>
              <a:rPr lang="en-US" dirty="0"/>
              <a:t> : component{</a:t>
            </a:r>
          </a:p>
          <a:p>
            <a:r>
              <a:rPr lang="en-US" dirty="0"/>
              <a:t>	</a:t>
            </a:r>
            <a:r>
              <a:rPr lang="en-US" dirty="0" err="1"/>
              <a:t>registerClock</a:t>
            </a:r>
            <a:r>
              <a:rPr lang="en-US" dirty="0"/>
              <a:t>()</a:t>
            </a:r>
          </a:p>
          <a:p>
            <a:r>
              <a:rPr lang="en-US" dirty="0"/>
              <a:t>}</a:t>
            </a:r>
          </a:p>
          <a:p>
            <a:endParaRPr lang="en-US" dirty="0"/>
          </a:p>
          <a:p>
            <a:r>
              <a:rPr lang="en-US" dirty="0"/>
              <a:t>bool tick</a:t>
            </a:r>
          </a:p>
        </p:txBody>
      </p:sp>
    </p:spTree>
    <p:extLst>
      <p:ext uri="{BB962C8B-B14F-4D97-AF65-F5344CB8AC3E}">
        <p14:creationId xmlns:p14="http://schemas.microsoft.com/office/powerpoint/2010/main" val="285356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Non-clock TimeConverters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34</a:t>
            </a:fld>
            <a:endParaRPr lang="en-US" dirty="0"/>
          </a:p>
        </p:txBody>
      </p:sp>
      <p:sp>
        <p:nvSpPr>
          <p:cNvPr id="3" name="Content Placeholder 2"/>
          <p:cNvSpPr>
            <a:spLocks noGrp="1"/>
          </p:cNvSpPr>
          <p:nvPr>
            <p:ph idx="1"/>
          </p:nvPr>
        </p:nvSpPr>
        <p:spPr/>
        <p:txBody>
          <a:bodyPr/>
          <a:lstStyle/>
          <a:p>
            <a:r>
              <a:rPr lang="en-US" dirty="0"/>
              <a:t>Two methods to get non-clock based </a:t>
            </a:r>
            <a:r>
              <a:rPr lang="en-US" dirty="0" err="1"/>
              <a:t>TimeConverters</a:t>
            </a:r>
            <a:endParaRPr lang="en-US" dirty="0"/>
          </a:p>
          <a:p>
            <a:pPr lvl="1"/>
            <a:r>
              <a:rPr lang="en-US" dirty="0" err="1"/>
              <a:t>registerTimeBase</a:t>
            </a:r>
            <a:r>
              <a:rPr lang="en-US" dirty="0"/>
              <a:t> will return a </a:t>
            </a:r>
            <a:r>
              <a:rPr lang="en-US" dirty="0" err="1"/>
              <a:t>TimeConverter</a:t>
            </a:r>
            <a:r>
              <a:rPr lang="en-US" dirty="0"/>
              <a:t> object as well as set the </a:t>
            </a:r>
            <a:r>
              <a:rPr lang="en-US" dirty="0" err="1"/>
              <a:t>defaultTimeBase</a:t>
            </a:r>
            <a:r>
              <a:rPr lang="en-US" dirty="0"/>
              <a:t> for the Component to that </a:t>
            </a:r>
            <a:r>
              <a:rPr lang="en-US" dirty="0" err="1"/>
              <a:t>TimeConverter</a:t>
            </a:r>
            <a:endParaRPr lang="en-US" dirty="0"/>
          </a:p>
          <a:p>
            <a:pPr lvl="3"/>
            <a:r>
              <a:rPr lang="en-US" dirty="0"/>
              <a:t>If </a:t>
            </a:r>
            <a:r>
              <a:rPr lang="en-US" dirty="0" err="1"/>
              <a:t>regAll</a:t>
            </a:r>
            <a:r>
              <a:rPr lang="en-US" dirty="0"/>
              <a:t> == true, call will set </a:t>
            </a:r>
            <a:r>
              <a:rPr lang="en-US" dirty="0" err="1"/>
              <a:t>defaultTimeBase</a:t>
            </a:r>
            <a:r>
              <a:rPr lang="en-US" dirty="0"/>
              <a:t> to the clock frequency for all links which don’t already have a </a:t>
            </a:r>
            <a:r>
              <a:rPr lang="en-US" dirty="0" err="1"/>
              <a:t>defaultTimeBase</a:t>
            </a:r>
            <a:r>
              <a:rPr lang="en-US" dirty="0"/>
              <a:t> set</a:t>
            </a:r>
          </a:p>
          <a:p>
            <a:pPr lvl="2"/>
            <a:r>
              <a:rPr lang="en-US" dirty="0" err="1"/>
              <a:t>getTimeConverter</a:t>
            </a:r>
            <a:r>
              <a:rPr lang="en-US" dirty="0"/>
              <a:t> will return a </a:t>
            </a:r>
            <a:r>
              <a:rPr lang="en-US" dirty="0" err="1"/>
              <a:t>TimeConverter</a:t>
            </a:r>
            <a:r>
              <a:rPr lang="en-US" dirty="0"/>
              <a:t> object with no side effects</a:t>
            </a:r>
          </a:p>
          <a:p>
            <a:pPr lvl="2"/>
            <a:endParaRPr lang="en-US" dirty="0"/>
          </a:p>
          <a:p>
            <a:pPr lvl="1"/>
            <a:r>
              <a:rPr lang="en-US" dirty="0"/>
              <a:t>Non-clock </a:t>
            </a:r>
            <a:r>
              <a:rPr lang="en-US" dirty="0" err="1"/>
              <a:t>TimeConverters</a:t>
            </a:r>
            <a:r>
              <a:rPr lang="en-US" dirty="0"/>
              <a:t> are generally used to set the time base for links</a:t>
            </a:r>
          </a:p>
          <a:p>
            <a:pPr lvl="2"/>
            <a:r>
              <a:rPr lang="en-US" dirty="0"/>
              <a:t>Add latency to that specified in the python or self-link latency</a:t>
            </a:r>
          </a:p>
        </p:txBody>
      </p:sp>
      <p:sp>
        <p:nvSpPr>
          <p:cNvPr id="6" name="TextBox 5"/>
          <p:cNvSpPr txBox="1"/>
          <p:nvPr/>
        </p:nvSpPr>
        <p:spPr>
          <a:xfrm>
            <a:off x="1486881" y="5354008"/>
            <a:ext cx="8525933" cy="73866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registerTimeBase</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 base, </a:t>
            </a:r>
            <a:r>
              <a:rPr lang="en-US" sz="1400" dirty="0" err="1">
                <a:latin typeface="Consolas"/>
                <a:cs typeface="Consolas"/>
              </a:rPr>
              <a:t>bool</a:t>
            </a:r>
            <a:r>
              <a:rPr lang="en-US" sz="1400" dirty="0">
                <a:latin typeface="Consolas"/>
                <a:cs typeface="Consolas"/>
              </a:rPr>
              <a:t> </a:t>
            </a:r>
            <a:r>
              <a:rPr lang="en-US" sz="1400" dirty="0" err="1">
                <a:latin typeface="Consolas"/>
                <a:cs typeface="Consolas"/>
              </a:rPr>
              <a:t>regAll</a:t>
            </a:r>
            <a:r>
              <a:rPr lang="en-US" sz="1400" dirty="0">
                <a:latin typeface="Consolas"/>
                <a:cs typeface="Consolas"/>
              </a:rPr>
              <a:t> = true )</a:t>
            </a:r>
          </a:p>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getTimeConverter</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std</a:t>
            </a:r>
            <a:r>
              <a:rPr lang="en-US" sz="1400" dirty="0">
                <a:latin typeface="Consolas"/>
                <a:cs typeface="Consolas"/>
              </a:rPr>
              <a:t>::string&amp; base )</a:t>
            </a:r>
          </a:p>
          <a:p>
            <a:r>
              <a:rPr lang="en-US" sz="1400" dirty="0" err="1">
                <a:latin typeface="Consolas"/>
                <a:cs typeface="Consolas"/>
              </a:rPr>
              <a:t>TimeConverter</a:t>
            </a:r>
            <a:r>
              <a:rPr lang="en-US" sz="1400" dirty="0">
                <a:latin typeface="Consolas"/>
                <a:cs typeface="Consolas"/>
              </a:rPr>
              <a:t>* Component::</a:t>
            </a:r>
            <a:r>
              <a:rPr lang="en-US" sz="1400" dirty="0" err="1">
                <a:latin typeface="Consolas"/>
                <a:cs typeface="Consolas"/>
              </a:rPr>
              <a:t>getTimeConverter</a:t>
            </a:r>
            <a:r>
              <a:rPr lang="en-US" sz="1400" dirty="0">
                <a:latin typeface="Consolas"/>
                <a:cs typeface="Consolas"/>
              </a:rPr>
              <a:t>( </a:t>
            </a:r>
            <a:r>
              <a:rPr lang="en-US" sz="1400" dirty="0" err="1">
                <a:latin typeface="Consolas"/>
                <a:cs typeface="Consolas"/>
              </a:rPr>
              <a:t>const</a:t>
            </a:r>
            <a:r>
              <a:rPr lang="en-US" sz="1400" dirty="0">
                <a:latin typeface="Consolas"/>
                <a:cs typeface="Consolas"/>
              </a:rPr>
              <a:t> </a:t>
            </a:r>
            <a:r>
              <a:rPr lang="en-US" sz="1400" dirty="0" err="1">
                <a:latin typeface="Consolas"/>
                <a:cs typeface="Consolas"/>
              </a:rPr>
              <a:t>UnitAlgebra</a:t>
            </a:r>
            <a:r>
              <a:rPr lang="en-US" sz="1400" dirty="0">
                <a:latin typeface="Consolas"/>
                <a:cs typeface="Consolas"/>
              </a:rPr>
              <a:t>&amp; base )</a:t>
            </a:r>
          </a:p>
        </p:txBody>
      </p:sp>
    </p:spTree>
    <p:extLst>
      <p:ext uri="{BB962C8B-B14F-4D97-AF65-F5344CB8AC3E}">
        <p14:creationId xmlns:p14="http://schemas.microsoft.com/office/powerpoint/2010/main" val="4453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configureLink</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35</a:t>
            </a:fld>
            <a:endParaRPr lang="en-US" dirty="0"/>
          </a:p>
        </p:txBody>
      </p:sp>
      <p:sp>
        <p:nvSpPr>
          <p:cNvPr id="3" name="Content Placeholder 2"/>
          <p:cNvSpPr>
            <a:spLocks noGrp="1"/>
          </p:cNvSpPr>
          <p:nvPr>
            <p:ph idx="1"/>
          </p:nvPr>
        </p:nvSpPr>
        <p:spPr/>
        <p:txBody>
          <a:bodyPr/>
          <a:lstStyle/>
          <a:p>
            <a:r>
              <a:rPr lang="en-US" dirty="0"/>
              <a:t>Two types of links:  Handler &amp; Polling</a:t>
            </a:r>
          </a:p>
          <a:p>
            <a:pPr lvl="1"/>
            <a:r>
              <a:rPr lang="en-US" dirty="0"/>
              <a:t>Handler:  If an Event::Handler is specified, that handler will be called whenever an event is received on the link</a:t>
            </a:r>
          </a:p>
          <a:p>
            <a:pPr lvl="1"/>
            <a:r>
              <a:rPr lang="en-US" dirty="0"/>
              <a:t>Polling:  If no Event::Handler is specified, the component must query the link using Link::</a:t>
            </a:r>
            <a:r>
              <a:rPr lang="en-US" dirty="0" err="1"/>
              <a:t>recv</a:t>
            </a:r>
            <a:r>
              <a:rPr lang="en-US" dirty="0"/>
              <a:t>() in order to receive events</a:t>
            </a:r>
          </a:p>
          <a:p>
            <a:pPr lvl="1"/>
            <a:endParaRPr lang="en-US" dirty="0"/>
          </a:p>
          <a:p>
            <a:r>
              <a:rPr lang="en-US" dirty="0"/>
              <a:t>If a </a:t>
            </a:r>
            <a:r>
              <a:rPr lang="en-US" dirty="0" err="1"/>
              <a:t>time_base</a:t>
            </a:r>
            <a:r>
              <a:rPr lang="en-US" dirty="0"/>
              <a:t> is specified, it becomes the </a:t>
            </a:r>
            <a:r>
              <a:rPr lang="en-US" dirty="0" err="1"/>
              <a:t>defaultTimeBase</a:t>
            </a:r>
            <a:r>
              <a:rPr lang="en-US" dirty="0"/>
              <a:t> for the link (see next slide)</a:t>
            </a:r>
          </a:p>
          <a:p>
            <a:endParaRPr lang="en-US" dirty="0"/>
          </a:p>
        </p:txBody>
      </p:sp>
      <p:sp>
        <p:nvSpPr>
          <p:cNvPr id="6" name="TextBox 5"/>
          <p:cNvSpPr txBox="1"/>
          <p:nvPr/>
        </p:nvSpPr>
        <p:spPr>
          <a:xfrm>
            <a:off x="1802944" y="5082596"/>
            <a:ext cx="8636457" cy="10618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std</a:t>
            </a:r>
            <a:r>
              <a:rPr lang="en-US" sz="1050" dirty="0">
                <a:latin typeface="Consolas"/>
                <a:cs typeface="Consolas"/>
              </a:rPr>
              <a:t>::string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configureLink</a:t>
            </a:r>
            <a:r>
              <a:rPr lang="en-US" sz="1050" dirty="0">
                <a:latin typeface="Consolas"/>
                <a:cs typeface="Consolas"/>
              </a:rPr>
              <a:t>(</a:t>
            </a:r>
            <a:r>
              <a:rPr lang="en-US" sz="1050" dirty="0" err="1">
                <a:latin typeface="Consolas"/>
                <a:cs typeface="Consolas"/>
              </a:rPr>
              <a:t>std</a:t>
            </a:r>
            <a:r>
              <a:rPr lang="en-US" sz="1050" dirty="0">
                <a:latin typeface="Consolas"/>
                <a:cs typeface="Consolas"/>
              </a:rPr>
              <a:t>::string name,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TimeConverter</a:t>
            </a:r>
            <a:r>
              <a:rPr lang="en-US" sz="1050" dirty="0">
                <a:latin typeface="Consolas"/>
                <a:cs typeface="Consolas"/>
              </a:rPr>
              <a:t>*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a:t>
            </a:r>
            <a:r>
              <a:rPr lang="en-US" sz="1050" dirty="0" err="1">
                <a:latin typeface="Consolas"/>
                <a:cs typeface="Consolas"/>
              </a:rPr>
              <a:t>std</a:t>
            </a:r>
            <a:r>
              <a:rPr lang="en-US" sz="1050" dirty="0">
                <a:latin typeface="Consolas"/>
                <a:cs typeface="Consolas"/>
              </a:rPr>
              <a:t>::string </a:t>
            </a:r>
            <a:r>
              <a:rPr lang="en-US" sz="1050" dirty="0" err="1">
                <a:latin typeface="Consolas"/>
                <a:cs typeface="Consolas"/>
              </a:rPr>
              <a:t>time_base</a:t>
            </a:r>
            <a:r>
              <a:rPr lang="en-US" sz="1050" dirty="0">
                <a:latin typeface="Consolas"/>
                <a:cs typeface="Consolas"/>
              </a:rPr>
              <a:t>, Event::</a:t>
            </a:r>
            <a:r>
              <a:rPr lang="en-US" sz="1050" dirty="0" err="1">
                <a:latin typeface="Consolas"/>
                <a:cs typeface="Consolas"/>
              </a:rPr>
              <a:t>HandlerBase</a:t>
            </a:r>
            <a:r>
              <a:rPr lang="en-US" sz="1050" dirty="0">
                <a:latin typeface="Consolas"/>
                <a:cs typeface="Consolas"/>
              </a:rPr>
              <a:t>* handler = NULL)</a:t>
            </a:r>
          </a:p>
          <a:p>
            <a:r>
              <a:rPr lang="en-US" sz="1050" dirty="0">
                <a:latin typeface="Consolas"/>
                <a:cs typeface="Consolas"/>
              </a:rPr>
              <a:t>Link* Component::</a:t>
            </a:r>
            <a:r>
              <a:rPr lang="en-US" sz="1050" dirty="0" err="1">
                <a:latin typeface="Consolas"/>
                <a:cs typeface="Consolas"/>
              </a:rPr>
              <a:t>configureSelfLink</a:t>
            </a:r>
            <a:r>
              <a:rPr lang="en-US" sz="1050" dirty="0">
                <a:latin typeface="Consolas"/>
                <a:cs typeface="Consolas"/>
              </a:rPr>
              <a:t>( </a:t>
            </a:r>
            <a:r>
              <a:rPr lang="en-US" sz="1050" dirty="0" err="1">
                <a:latin typeface="Consolas"/>
                <a:cs typeface="Consolas"/>
              </a:rPr>
              <a:t>std</a:t>
            </a:r>
            <a:r>
              <a:rPr lang="en-US" sz="1050" dirty="0">
                <a:latin typeface="Consolas"/>
                <a:cs typeface="Consolas"/>
              </a:rPr>
              <a:t>::string name, Event::</a:t>
            </a:r>
            <a:r>
              <a:rPr lang="en-US" sz="1050" dirty="0" err="1">
                <a:latin typeface="Consolas"/>
                <a:cs typeface="Consolas"/>
              </a:rPr>
              <a:t>HandlerBase</a:t>
            </a:r>
            <a:r>
              <a:rPr lang="en-US" sz="1050" dirty="0">
                <a:latin typeface="Consolas"/>
                <a:cs typeface="Consolas"/>
              </a:rPr>
              <a:t>* handler = NULL)</a:t>
            </a:r>
          </a:p>
        </p:txBody>
      </p:sp>
    </p:spTree>
    <p:extLst>
      <p:ext uri="{BB962C8B-B14F-4D97-AF65-F5344CB8AC3E}">
        <p14:creationId xmlns:p14="http://schemas.microsoft.com/office/powerpoint/2010/main" val="26340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SST::Link</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36</a:t>
            </a:fld>
            <a:endParaRPr lang="en-US" dirty="0"/>
          </a:p>
        </p:txBody>
      </p:sp>
      <p:sp>
        <p:nvSpPr>
          <p:cNvPr id="3" name="Content Placeholder 2"/>
          <p:cNvSpPr>
            <a:spLocks noGrp="1"/>
          </p:cNvSpPr>
          <p:nvPr>
            <p:ph idx="1"/>
          </p:nvPr>
        </p:nvSpPr>
        <p:spPr/>
        <p:txBody>
          <a:bodyPr>
            <a:normAutofit lnSpcReduction="10000"/>
          </a:bodyPr>
          <a:lstStyle/>
          <a:p>
            <a:r>
              <a:rPr lang="en-US" dirty="0" err="1"/>
              <a:t>sst</a:t>
            </a:r>
            <a:r>
              <a:rPr lang="en-US" dirty="0"/>
              <a:t>/core/</a:t>
            </a:r>
            <a:r>
              <a:rPr lang="en-US" dirty="0" err="1"/>
              <a:t>link.h</a:t>
            </a:r>
            <a:endParaRPr lang="en-US" dirty="0"/>
          </a:p>
          <a:p>
            <a:pPr marL="0" indent="0">
              <a:buNone/>
            </a:pPr>
            <a:endParaRPr lang="en-US" dirty="0"/>
          </a:p>
          <a:p>
            <a:r>
              <a:rPr lang="en-US" dirty="0"/>
              <a:t>Standard mechanism to send/receive data from another component.</a:t>
            </a:r>
          </a:p>
          <a:p>
            <a:r>
              <a:rPr lang="en-US" dirty="0"/>
              <a:t>Created via SST::Component::</a:t>
            </a:r>
            <a:r>
              <a:rPr lang="en-US" dirty="0" err="1"/>
              <a:t>configureLink</a:t>
            </a:r>
            <a:r>
              <a:rPr lang="en-US" dirty="0"/>
              <a:t>()</a:t>
            </a:r>
          </a:p>
          <a:p>
            <a:r>
              <a:rPr lang="en-US" dirty="0"/>
              <a:t>Useful functions:</a:t>
            </a:r>
          </a:p>
          <a:p>
            <a:pPr lvl="1"/>
            <a:r>
              <a:rPr lang="en-US" dirty="0"/>
              <a:t>void send(delay, </a:t>
            </a:r>
            <a:r>
              <a:rPr lang="en-US" dirty="0" err="1"/>
              <a:t>tc</a:t>
            </a:r>
            <a:r>
              <a:rPr lang="en-US" dirty="0"/>
              <a:t>, event) – Send after an additional delay (delay*</a:t>
            </a:r>
            <a:r>
              <a:rPr lang="en-US" dirty="0" err="1"/>
              <a:t>tc</a:t>
            </a:r>
            <a:r>
              <a:rPr lang="en-US" dirty="0"/>
              <a:t>)</a:t>
            </a:r>
          </a:p>
          <a:p>
            <a:pPr lvl="1"/>
            <a:r>
              <a:rPr lang="en-US" dirty="0"/>
              <a:t>void send(delay, event) – Send after an additional delay (delay*</a:t>
            </a:r>
            <a:r>
              <a:rPr lang="en-US" dirty="0" err="1"/>
              <a:t>defaultTimeBase</a:t>
            </a:r>
            <a:r>
              <a:rPr lang="en-US" dirty="0"/>
              <a:t>)</a:t>
            </a:r>
          </a:p>
          <a:p>
            <a:pPr lvl="1"/>
            <a:r>
              <a:rPr lang="en-US" dirty="0"/>
              <a:t>void send(event) – Send now</a:t>
            </a:r>
          </a:p>
          <a:p>
            <a:pPr lvl="1"/>
            <a:r>
              <a:rPr lang="en-US" dirty="0"/>
              <a:t>Event* </a:t>
            </a:r>
            <a:r>
              <a:rPr lang="en-US" dirty="0" err="1"/>
              <a:t>recv</a:t>
            </a:r>
            <a:r>
              <a:rPr lang="en-US" dirty="0"/>
              <a:t>() – Receive an event (returns NULL if none available)</a:t>
            </a:r>
          </a:p>
          <a:p>
            <a:pPr lvl="1"/>
            <a:r>
              <a:rPr lang="en-US" dirty="0"/>
              <a:t>void </a:t>
            </a:r>
            <a:r>
              <a:rPr lang="en-US" dirty="0" err="1"/>
              <a:t>sendInitData</a:t>
            </a:r>
            <a:r>
              <a:rPr lang="en-US" dirty="0"/>
              <a:t>(event) – Send data during </a:t>
            </a:r>
            <a:r>
              <a:rPr lang="en-US" dirty="0" err="1"/>
              <a:t>init</a:t>
            </a:r>
            <a:r>
              <a:rPr lang="en-US" dirty="0"/>
              <a:t>/complete phase</a:t>
            </a:r>
          </a:p>
          <a:p>
            <a:pPr lvl="1"/>
            <a:r>
              <a:rPr lang="en-US" dirty="0"/>
              <a:t>Event* </a:t>
            </a:r>
            <a:r>
              <a:rPr lang="en-US" dirty="0" err="1"/>
              <a:t>recvInitData</a:t>
            </a:r>
            <a:r>
              <a:rPr lang="en-US" dirty="0"/>
              <a:t>() – Receive data during </a:t>
            </a:r>
            <a:r>
              <a:rPr lang="en-US" dirty="0" err="1"/>
              <a:t>init</a:t>
            </a:r>
            <a:r>
              <a:rPr lang="en-US" dirty="0"/>
              <a:t>/complete phase, returns NULL if none</a:t>
            </a:r>
          </a:p>
        </p:txBody>
      </p:sp>
    </p:spTree>
    <p:extLst>
      <p:ext uri="{BB962C8B-B14F-4D97-AF65-F5344CB8AC3E}">
        <p14:creationId xmlns:p14="http://schemas.microsoft.com/office/powerpoint/2010/main" val="160972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Param</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37</a:t>
            </a:fld>
            <a:endParaRPr lang="en-US" dirty="0"/>
          </a:p>
        </p:txBody>
      </p:sp>
      <p:sp>
        <p:nvSpPr>
          <p:cNvPr id="3" name="Content Placeholder 2"/>
          <p:cNvSpPr>
            <a:spLocks noGrp="1"/>
          </p:cNvSpPr>
          <p:nvPr>
            <p:ph idx="1"/>
          </p:nvPr>
        </p:nvSpPr>
        <p:spPr/>
        <p:txBody>
          <a:bodyPr>
            <a:normAutofit/>
          </a:bodyPr>
          <a:lstStyle/>
          <a:p>
            <a:r>
              <a:rPr lang="en-US" sz="2200" dirty="0" err="1">
                <a:latin typeface="Consolas"/>
                <a:cs typeface="Consolas"/>
              </a:rPr>
              <a:t>sst</a:t>
            </a:r>
            <a:r>
              <a:rPr lang="en-US" sz="2200" dirty="0">
                <a:latin typeface="Consolas"/>
                <a:cs typeface="Consolas"/>
              </a:rPr>
              <a:t>/core/</a:t>
            </a:r>
            <a:r>
              <a:rPr lang="en-US" sz="2200" dirty="0" err="1">
                <a:latin typeface="Consolas"/>
                <a:cs typeface="Consolas"/>
              </a:rPr>
              <a:t>param.h</a:t>
            </a:r>
            <a:endParaRPr lang="en-US" sz="2200" dirty="0">
              <a:latin typeface="Consolas"/>
              <a:cs typeface="Consolas"/>
            </a:endParaRPr>
          </a:p>
          <a:p>
            <a:endParaRPr lang="en-US" sz="1600" dirty="0"/>
          </a:p>
          <a:p>
            <a:r>
              <a:rPr lang="en-US" dirty="0"/>
              <a:t>Holds parameters from </a:t>
            </a:r>
            <a:r>
              <a:rPr lang="en-US" dirty="0" err="1"/>
              <a:t>ConfigGraph</a:t>
            </a:r>
            <a:endParaRPr lang="en-US" dirty="0"/>
          </a:p>
          <a:p>
            <a:r>
              <a:rPr lang="en-US" dirty="0"/>
              <a:t>Handed to Component in constructor</a:t>
            </a:r>
          </a:p>
          <a:p>
            <a:endParaRPr lang="en-US" sz="1600" dirty="0"/>
          </a:p>
          <a:p>
            <a:r>
              <a:rPr lang="en-US" dirty="0"/>
              <a:t>Accessors are templated on type T:</a:t>
            </a:r>
          </a:p>
          <a:p>
            <a:pPr lvl="1"/>
            <a:r>
              <a:rPr lang="en-US" sz="1400" dirty="0">
                <a:latin typeface="Consolas" panose="020B0609020204030204" pitchFamily="49" charset="0"/>
                <a:cs typeface="Consolas" panose="020B0609020204030204" pitchFamily="49" charset="0"/>
              </a:rPr>
              <a:t>T find&lt;T&gt;(</a:t>
            </a:r>
            <a:r>
              <a:rPr lang="en-US" sz="1400" dirty="0" err="1">
                <a:latin typeface="Consolas" panose="020B0609020204030204" pitchFamily="49" charset="0"/>
                <a:cs typeface="Consolas" panose="020B0609020204030204" pitchFamily="49" charset="0"/>
              </a:rPr>
              <a:t>const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std</a:t>
            </a:r>
            <a:r>
              <a:rPr lang="en-US" sz="1400" dirty="0">
                <a:latin typeface="Consolas" panose="020B0609020204030204" pitchFamily="49" charset="0"/>
                <a:cs typeface="Consolas" panose="020B0609020204030204" pitchFamily="49" charset="0"/>
              </a:rPr>
              <a:t>::string &amp;key, T </a:t>
            </a:r>
            <a:r>
              <a:rPr lang="en-US" sz="1400" dirty="0" err="1">
                <a:latin typeface="Consolas" panose="020B0609020204030204" pitchFamily="49" charset="0"/>
                <a:cs typeface="Consolas" panose="020B0609020204030204" pitchFamily="49" charset="0"/>
              </a:rPr>
              <a:t>default_value</a:t>
            </a:r>
            <a:r>
              <a:rPr lang="en-US" sz="1400" dirty="0">
                <a:latin typeface="Consolas" panose="020B0609020204030204" pitchFamily="49" charset="0"/>
                <a:cs typeface="Consolas" panose="020B0609020204030204" pitchFamily="49" charset="0"/>
              </a:rPr>
              <a:t>, bool &amp;found);</a:t>
            </a:r>
          </a:p>
          <a:p>
            <a:pPr lvl="1"/>
            <a:r>
              <a:rPr lang="en-US" sz="1400" dirty="0">
                <a:latin typeface="Consolas" panose="020B0609020204030204" pitchFamily="49" charset="0"/>
                <a:cs typeface="Consolas" panose="020B0609020204030204" pitchFamily="49" charset="0"/>
              </a:rPr>
              <a:t>T find&lt;T&gt;(</a:t>
            </a:r>
            <a:r>
              <a:rPr lang="en-US" sz="1400" dirty="0" err="1">
                <a:latin typeface="Consolas" panose="020B0609020204030204" pitchFamily="49" charset="0"/>
                <a:cs typeface="Consolas" panose="020B0609020204030204" pitchFamily="49" charset="0"/>
              </a:rPr>
              <a:t>const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std</a:t>
            </a:r>
            <a:r>
              <a:rPr lang="en-US" sz="1400" dirty="0">
                <a:latin typeface="Consolas" panose="020B0609020204030204" pitchFamily="49" charset="0"/>
                <a:cs typeface="Consolas" panose="020B0609020204030204" pitchFamily="49" charset="0"/>
              </a:rPr>
              <a:t>::string &amp;key, </a:t>
            </a:r>
            <a:r>
              <a:rPr lang="en-US" sz="1400" dirty="0" err="1">
                <a:latin typeface="Consolas" panose="020B0609020204030204" pitchFamily="49" charset="0"/>
                <a:cs typeface="Consolas" panose="020B0609020204030204" pitchFamily="49" charset="0"/>
              </a:rPr>
              <a:t>std</a:t>
            </a:r>
            <a:r>
              <a:rPr lang="en-US" sz="1400" dirty="0">
                <a:latin typeface="Consolas" panose="020B0609020204030204" pitchFamily="49" charset="0"/>
                <a:cs typeface="Consolas" panose="020B0609020204030204" pitchFamily="49" charset="0"/>
              </a:rPr>
              <a:t>::string </a:t>
            </a:r>
            <a:r>
              <a:rPr lang="en-US" sz="1400" dirty="0" err="1">
                <a:latin typeface="Consolas" panose="020B0609020204030204" pitchFamily="49" charset="0"/>
                <a:cs typeface="Consolas" panose="020B0609020204030204" pitchFamily="49" charset="0"/>
              </a:rPr>
              <a:t>default_value</a:t>
            </a:r>
            <a:r>
              <a:rPr lang="en-US" sz="1400" dirty="0">
                <a:latin typeface="Consolas" panose="020B0609020204030204" pitchFamily="49" charset="0"/>
                <a:cs typeface="Consolas" panose="020B0609020204030204" pitchFamily="49" charset="0"/>
              </a:rPr>
              <a:t>, bool &amp;found);</a:t>
            </a:r>
          </a:p>
          <a:p>
            <a:pPr lvl="1"/>
            <a:r>
              <a:rPr lang="en-US" sz="1600" i="1" dirty="0"/>
              <a:t>found</a:t>
            </a:r>
            <a:r>
              <a:rPr lang="en-US" sz="1600" dirty="0"/>
              <a:t> and </a:t>
            </a:r>
            <a:r>
              <a:rPr lang="en-US" sz="1600" i="1" dirty="0" err="1"/>
              <a:t>default_value</a:t>
            </a:r>
            <a:r>
              <a:rPr lang="en-US" sz="1600" dirty="0"/>
              <a:t> are optional</a:t>
            </a:r>
          </a:p>
          <a:p>
            <a:r>
              <a:rPr lang="en-US" dirty="0"/>
              <a:t>Other useful functions:</a:t>
            </a:r>
          </a:p>
          <a:p>
            <a:pPr lvl="1"/>
            <a:r>
              <a:rPr lang="en-US" sz="1300" dirty="0" err="1">
                <a:latin typeface="Consolas"/>
                <a:cs typeface="Consolas"/>
              </a:rPr>
              <a:t>bool</a:t>
            </a:r>
            <a:r>
              <a:rPr lang="en-US" sz="1300" dirty="0">
                <a:latin typeface="Consolas"/>
                <a:cs typeface="Consolas"/>
              </a:rPr>
              <a:t> contains(</a:t>
            </a:r>
            <a:r>
              <a:rPr lang="en-US" sz="1300" dirty="0" err="1">
                <a:latin typeface="Consolas"/>
                <a:cs typeface="Consolas"/>
              </a:rPr>
              <a:t>const</a:t>
            </a:r>
            <a:r>
              <a:rPr lang="en-US" sz="1300" dirty="0">
                <a:latin typeface="Consolas"/>
                <a:cs typeface="Consolas"/>
              </a:rPr>
              <a:t> </a:t>
            </a:r>
            <a:r>
              <a:rPr lang="en-US" sz="1300" dirty="0" err="1">
                <a:latin typeface="Consolas"/>
                <a:cs typeface="Consolas"/>
              </a:rPr>
              <a:t>std</a:t>
            </a:r>
            <a:r>
              <a:rPr lang="en-US" sz="1300" dirty="0">
                <a:latin typeface="Consolas"/>
                <a:cs typeface="Consolas"/>
              </a:rPr>
              <a:t>::string &amp;key);</a:t>
            </a:r>
          </a:p>
          <a:p>
            <a:pPr lvl="1"/>
            <a:r>
              <a:rPr lang="en-US" sz="1300" dirty="0" err="1">
                <a:latin typeface="Consolas"/>
                <a:cs typeface="Consolas"/>
              </a:rPr>
              <a:t>Params</a:t>
            </a:r>
            <a:r>
              <a:rPr lang="en-US" sz="1300" dirty="0">
                <a:latin typeface="Consolas"/>
                <a:cs typeface="Consolas"/>
              </a:rPr>
              <a:t> </a:t>
            </a:r>
            <a:r>
              <a:rPr lang="en-US" sz="1300" dirty="0" err="1">
                <a:latin typeface="Consolas"/>
                <a:cs typeface="Consolas"/>
              </a:rPr>
              <a:t>find_prefix_params</a:t>
            </a:r>
            <a:r>
              <a:rPr lang="en-US" sz="1300" dirty="0">
                <a:latin typeface="Consolas"/>
                <a:cs typeface="Consolas"/>
              </a:rPr>
              <a:t>(</a:t>
            </a:r>
            <a:r>
              <a:rPr lang="en-US" sz="1300" dirty="0" err="1">
                <a:latin typeface="Consolas"/>
                <a:cs typeface="Consolas"/>
              </a:rPr>
              <a:t>std</a:t>
            </a:r>
            <a:r>
              <a:rPr lang="en-US" sz="1300" dirty="0">
                <a:latin typeface="Consolas"/>
                <a:cs typeface="Consolas"/>
              </a:rPr>
              <a:t>::string prefix);</a:t>
            </a:r>
          </a:p>
          <a:p>
            <a:endParaRPr lang="en-US" sz="1600" dirty="0">
              <a:latin typeface="Consolas"/>
              <a:cs typeface="Consolas"/>
            </a:endParaRPr>
          </a:p>
        </p:txBody>
      </p:sp>
    </p:spTree>
    <p:extLst>
      <p:ext uri="{BB962C8B-B14F-4D97-AF65-F5344CB8AC3E}">
        <p14:creationId xmlns:p14="http://schemas.microsoft.com/office/powerpoint/2010/main" val="51962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SST::Output</a:t>
            </a:r>
          </a:p>
        </p:txBody>
      </p:sp>
      <p:sp>
        <p:nvSpPr>
          <p:cNvPr id="5" name="Slide Number Placeholder 4"/>
          <p:cNvSpPr>
            <a:spLocks noGrp="1"/>
          </p:cNvSpPr>
          <p:nvPr>
            <p:ph type="sldNum" sz="quarter" idx="4"/>
          </p:nvPr>
        </p:nvSpPr>
        <p:spPr/>
        <p:txBody>
          <a:bodyPr/>
          <a:lstStyle/>
          <a:p>
            <a:fld id="{A5E55A7B-7854-E145-92D9-B491DF4BAE2D}" type="slidenum">
              <a:rPr lang="en-US" smtClean="0"/>
              <a:pPr/>
              <a:t>38</a:t>
            </a:fld>
            <a:endParaRPr lang="en-US" dirty="0"/>
          </a:p>
        </p:txBody>
      </p:sp>
      <p:sp>
        <p:nvSpPr>
          <p:cNvPr id="3" name="Content Placeholder 2"/>
          <p:cNvSpPr>
            <a:spLocks noGrp="1"/>
          </p:cNvSpPr>
          <p:nvPr>
            <p:ph idx="1"/>
          </p:nvPr>
        </p:nvSpPr>
        <p:spPr/>
        <p:txBody>
          <a:bodyPr>
            <a:normAutofit fontScale="70000" lnSpcReduction="20000"/>
          </a:bodyPr>
          <a:lstStyle/>
          <a:p>
            <a:r>
              <a:rPr lang="en-US" dirty="0" err="1"/>
              <a:t>sst</a:t>
            </a:r>
            <a:r>
              <a:rPr lang="en-US" dirty="0"/>
              <a:t>/core/</a:t>
            </a:r>
            <a:r>
              <a:rPr lang="en-US" dirty="0" err="1"/>
              <a:t>output.h</a:t>
            </a:r>
            <a:endParaRPr lang="en-US" dirty="0"/>
          </a:p>
          <a:p>
            <a:r>
              <a:rPr lang="en-US" dirty="0"/>
              <a:t>Utility class to bundle output from SST</a:t>
            </a:r>
          </a:p>
          <a:p>
            <a:r>
              <a:rPr lang="en-US" dirty="0"/>
              <a:t>Create your own instance, or borrow from Simulation::</a:t>
            </a:r>
            <a:r>
              <a:rPr lang="en-US" dirty="0" err="1"/>
              <a:t>GetSimulationOutput</a:t>
            </a:r>
            <a:r>
              <a:rPr lang="en-US" dirty="0"/>
              <a:t>()</a:t>
            </a:r>
          </a:p>
          <a:p>
            <a:r>
              <a:rPr lang="en-US" dirty="0"/>
              <a:t>Initialized with:</a:t>
            </a:r>
          </a:p>
          <a:p>
            <a:pPr lvl="1"/>
            <a:r>
              <a:rPr lang="en-US" dirty="0" err="1"/>
              <a:t>const</a:t>
            </a:r>
            <a:r>
              <a:rPr lang="en-US" dirty="0"/>
              <a:t> </a:t>
            </a:r>
            <a:r>
              <a:rPr lang="en-US" dirty="0" err="1"/>
              <a:t>std</a:t>
            </a:r>
            <a:r>
              <a:rPr lang="en-US" dirty="0"/>
              <a:t>::string &amp;prefix – custom prefix string to prepend to all* outputs. Supports replacement tokens:</a:t>
            </a:r>
          </a:p>
          <a:p>
            <a:pPr lvl="2"/>
            <a:endParaRPr lang="en-US" dirty="0"/>
          </a:p>
          <a:p>
            <a:pPr marL="201159" lvl="1" indent="0">
              <a:buNone/>
            </a:pPr>
            <a:endParaRPr lang="en-US" dirty="0"/>
          </a:p>
          <a:p>
            <a:pPr lvl="1"/>
            <a:r>
              <a:rPr lang="en-US" dirty="0"/>
              <a:t>uint32_t </a:t>
            </a:r>
            <a:r>
              <a:rPr lang="en-US" dirty="0" err="1"/>
              <a:t>verbose_level</a:t>
            </a:r>
            <a:r>
              <a:rPr lang="en-US" dirty="0"/>
              <a:t> – Calls to debug() and verbose() are printed only if their </a:t>
            </a:r>
            <a:r>
              <a:rPr lang="en-US" dirty="0" err="1"/>
              <a:t>output_level</a:t>
            </a:r>
            <a:r>
              <a:rPr lang="en-US" dirty="0"/>
              <a:t> parameter is &lt;= this value</a:t>
            </a:r>
          </a:p>
          <a:p>
            <a:pPr lvl="1"/>
            <a:r>
              <a:rPr lang="en-US" dirty="0"/>
              <a:t>uint32_t </a:t>
            </a:r>
            <a:r>
              <a:rPr lang="en-US" dirty="0" err="1"/>
              <a:t>verbose_mask</a:t>
            </a:r>
            <a:r>
              <a:rPr lang="en-US" dirty="0"/>
              <a:t> – Calls to debug() and verbose() are printed only if this matches set bits in the </a:t>
            </a:r>
            <a:r>
              <a:rPr lang="en-US" dirty="0" err="1"/>
              <a:t>output_bits</a:t>
            </a:r>
            <a:r>
              <a:rPr lang="en-US" dirty="0"/>
              <a:t> parameter</a:t>
            </a:r>
          </a:p>
          <a:p>
            <a:pPr lvl="1"/>
            <a:r>
              <a:rPr lang="en-US" dirty="0" err="1"/>
              <a:t>output_location_t</a:t>
            </a:r>
            <a:r>
              <a:rPr lang="en-US" dirty="0"/>
              <a:t> location – NONE, STDOUT, STDERR, FILE</a:t>
            </a:r>
          </a:p>
          <a:p>
            <a:r>
              <a:rPr lang="en-US" dirty="0"/>
              <a:t>Printing calls:</a:t>
            </a:r>
          </a:p>
          <a:p>
            <a:pPr lvl="1"/>
            <a:r>
              <a:rPr lang="en-US" dirty="0"/>
              <a:t>output(…) – Always printed.  Two versions, one with prefix, one without.</a:t>
            </a:r>
          </a:p>
          <a:p>
            <a:pPr lvl="1"/>
            <a:r>
              <a:rPr lang="en-US" dirty="0"/>
              <a:t>verbose(…) – Printed when </a:t>
            </a:r>
            <a:r>
              <a:rPr lang="en-US" dirty="0" err="1"/>
              <a:t>output_level</a:t>
            </a:r>
            <a:r>
              <a:rPr lang="en-US" dirty="0"/>
              <a:t> and </a:t>
            </a:r>
            <a:r>
              <a:rPr lang="en-US" dirty="0" err="1"/>
              <a:t>output_bits</a:t>
            </a:r>
            <a:r>
              <a:rPr lang="en-US" dirty="0"/>
              <a:t> match properly</a:t>
            </a:r>
          </a:p>
          <a:p>
            <a:pPr lvl="1"/>
            <a:r>
              <a:rPr lang="en-US" dirty="0"/>
              <a:t>debug(…) – Like verbose, but compiled out in release builds (./configure --enable-debug)</a:t>
            </a:r>
          </a:p>
          <a:p>
            <a:pPr lvl="1"/>
            <a:r>
              <a:rPr lang="en-US" dirty="0"/>
              <a:t>fatal(…) – Always prints to STDERR as well as the base location.  Causes simulation to halt.</a:t>
            </a:r>
          </a:p>
          <a:p>
            <a:pPr lvl="1"/>
            <a:r>
              <a:rPr lang="en-US" dirty="0"/>
              <a:t>Print functions take ‘CALL_INFO’ macro as first argument to supply data for the prefix.</a:t>
            </a:r>
          </a:p>
        </p:txBody>
      </p:sp>
      <p:sp>
        <p:nvSpPr>
          <p:cNvPr id="12" name="Content Placeholder 2">
            <a:extLst>
              <a:ext uri="{FF2B5EF4-FFF2-40B4-BE49-F238E27FC236}">
                <a16:creationId xmlns:a16="http://schemas.microsoft.com/office/drawing/2014/main" id="{AA68B4EC-7359-2F4F-895F-F724FE2F651D}"/>
              </a:ext>
            </a:extLst>
          </p:cNvPr>
          <p:cNvSpPr txBox="1">
            <a:spLocks/>
          </p:cNvSpPr>
          <p:nvPr/>
        </p:nvSpPr>
        <p:spPr>
          <a:xfrm>
            <a:off x="720648" y="2971046"/>
            <a:ext cx="8449082" cy="508426"/>
          </a:xfrm>
          <a:prstGeom prst="rect">
            <a:avLst/>
          </a:prstGeom>
        </p:spPr>
        <p:txBody>
          <a:bodyPr vert="horz" lIns="0" tIns="45720" rIns="0" bIns="45720" numCol="3" rtlCol="0">
            <a:normAutofit fontScale="62500" lnSpcReduction="20000"/>
          </a:bodyPr>
          <a:lst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r>
              <a:rPr lang="en-US" dirty="0"/>
              <a:t>@f – </a:t>
            </a:r>
            <a:r>
              <a:rPr lang="en-US" dirty="0" err="1"/>
              <a:t>sourcecode</a:t>
            </a:r>
            <a:r>
              <a:rPr lang="en-US" dirty="0"/>
              <a:t> file name</a:t>
            </a:r>
          </a:p>
          <a:p>
            <a:pPr lvl="2"/>
            <a:r>
              <a:rPr lang="en-US" dirty="0"/>
              <a:t>@l – </a:t>
            </a:r>
            <a:r>
              <a:rPr lang="en-US" dirty="0" err="1"/>
              <a:t>sourcecode</a:t>
            </a:r>
            <a:r>
              <a:rPr lang="en-US" dirty="0"/>
              <a:t> line number</a:t>
            </a:r>
          </a:p>
          <a:p>
            <a:pPr lvl="2"/>
            <a:r>
              <a:rPr lang="en-US" dirty="0"/>
              <a:t>@p – </a:t>
            </a:r>
            <a:r>
              <a:rPr lang="en-US" dirty="0" err="1"/>
              <a:t>sourcecode</a:t>
            </a:r>
            <a:r>
              <a:rPr lang="en-US" dirty="0"/>
              <a:t> function name</a:t>
            </a:r>
          </a:p>
          <a:p>
            <a:pPr lvl="2"/>
            <a:r>
              <a:rPr lang="en-US" dirty="0"/>
              <a:t>@r – MPI rank (empty if serial)</a:t>
            </a:r>
          </a:p>
          <a:p>
            <a:pPr lvl="2"/>
            <a:r>
              <a:rPr lang="en-US" dirty="0"/>
              <a:t>@R – MPI rank (0 if serial)</a:t>
            </a:r>
          </a:p>
          <a:p>
            <a:pPr lvl="2"/>
            <a:r>
              <a:rPr lang="en-US" dirty="0"/>
              <a:t>@t – Simulation time</a:t>
            </a:r>
          </a:p>
        </p:txBody>
      </p:sp>
    </p:spTree>
    <p:extLst>
      <p:ext uri="{BB962C8B-B14F-4D97-AF65-F5344CB8AC3E}">
        <p14:creationId xmlns:p14="http://schemas.microsoft.com/office/powerpoint/2010/main" val="34939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39</a:t>
            </a:fld>
            <a:endParaRPr lang="en-US" dirty="0"/>
          </a:p>
        </p:txBody>
      </p:sp>
      <p:sp>
        <p:nvSpPr>
          <p:cNvPr id="3" name="Content Placeholder 2"/>
          <p:cNvSpPr>
            <a:spLocks noGrp="1"/>
          </p:cNvSpPr>
          <p:nvPr>
            <p:ph idx="1"/>
          </p:nvPr>
        </p:nvSpPr>
        <p:spPr/>
        <p:txBody>
          <a:bodyPr>
            <a:normAutofit/>
          </a:bodyPr>
          <a:lstStyle/>
          <a:p>
            <a:r>
              <a:rPr lang="en-US" dirty="0"/>
              <a:t>Provides the ability to manipulate numbers with units attached</a:t>
            </a:r>
          </a:p>
          <a:p>
            <a:pPr lvl="1"/>
            <a:r>
              <a:rPr lang="en-US" dirty="0"/>
              <a:t>Math will be applied to both the value and the units</a:t>
            </a:r>
          </a:p>
          <a:p>
            <a:pPr lvl="1"/>
            <a:r>
              <a:rPr lang="en-US" dirty="0"/>
              <a:t>Useful for deriving values from parameters</a:t>
            </a:r>
          </a:p>
          <a:p>
            <a:r>
              <a:rPr lang="en-US" dirty="0"/>
              <a:t>Initialized with a string</a:t>
            </a:r>
          </a:p>
          <a:p>
            <a:r>
              <a:rPr lang="en-US" dirty="0"/>
              <a:t>Value implemented using variable precision, decimal floating-point Boost library</a:t>
            </a:r>
          </a:p>
          <a:p>
            <a:r>
              <a:rPr lang="en-US" dirty="0"/>
              <a:t>Units supported are easily extensible</a:t>
            </a:r>
          </a:p>
          <a:p>
            <a:endParaRPr lang="en-US" dirty="0"/>
          </a:p>
          <a:p>
            <a:r>
              <a:rPr lang="en-US" dirty="0"/>
              <a:t>NOTE:  </a:t>
            </a:r>
            <a:r>
              <a:rPr lang="en-US" dirty="0" err="1"/>
              <a:t>UnitAlgebra</a:t>
            </a:r>
            <a:r>
              <a:rPr lang="en-US" dirty="0"/>
              <a:t> optimizes functionality over performance.  Should be heavily used only in Construction, Initialization, Setup and Finish.  If used during Run, use sparingly.</a:t>
            </a:r>
          </a:p>
        </p:txBody>
      </p:sp>
    </p:spTree>
    <p:extLst>
      <p:ext uri="{BB962C8B-B14F-4D97-AF65-F5344CB8AC3E}">
        <p14:creationId xmlns:p14="http://schemas.microsoft.com/office/powerpoint/2010/main" val="5321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 Registration</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4</a:t>
            </a:fld>
            <a:endParaRPr lang="en-US" dirty="0"/>
          </a:p>
        </p:txBody>
      </p:sp>
      <p:sp>
        <p:nvSpPr>
          <p:cNvPr id="3" name="Content Placeholder 2"/>
          <p:cNvSpPr>
            <a:spLocks noGrp="1"/>
          </p:cNvSpPr>
          <p:nvPr>
            <p:ph idx="1"/>
          </p:nvPr>
        </p:nvSpPr>
        <p:spPr/>
        <p:txBody>
          <a:bodyPr>
            <a:normAutofit fontScale="70000" lnSpcReduction="20000"/>
          </a:bodyPr>
          <a:lstStyle/>
          <a:p>
            <a:r>
              <a:rPr lang="en-US" dirty="0"/>
              <a:t>An element is </a:t>
            </a:r>
            <a:r>
              <a:rPr lang="en-US" b="1" i="1" dirty="0">
                <a:solidFill>
                  <a:schemeClr val="accent6"/>
                </a:solidFill>
              </a:rPr>
              <a:t>registered</a:t>
            </a:r>
            <a:r>
              <a:rPr lang="en-US" dirty="0"/>
              <a:t> with the ELI database using one of the following registration calls:</a:t>
            </a:r>
          </a:p>
          <a:p>
            <a:pPr lvl="1"/>
            <a:r>
              <a:rPr lang="en-US" dirty="0"/>
              <a:t>SST_ELI_REGISTER_COMPONENT(class, “library”, “name”, version, “description”, category)</a:t>
            </a:r>
          </a:p>
          <a:p>
            <a:pPr lvl="1"/>
            <a:r>
              <a:rPr lang="en-US" dirty="0"/>
              <a:t>SST_ELI_REGISTER_SUBCOMPONENT(class, “library”, “name”, version, “description”, “interface”)</a:t>
            </a:r>
          </a:p>
          <a:p>
            <a:pPr lvl="1"/>
            <a:r>
              <a:rPr lang="en-US" dirty="0"/>
              <a:t>SST_ELI_REGISTER_MODULE(class, “library”, “name”, version, “description”, “interface”)</a:t>
            </a:r>
          </a:p>
          <a:p>
            <a:pPr lvl="1"/>
            <a:r>
              <a:rPr lang="en-US" dirty="0"/>
              <a:t>SST_ELI_REGISTER_PARTITIONER(class, “library”, “name” , version, “description”)</a:t>
            </a:r>
          </a:p>
          <a:p>
            <a:pPr lvl="1"/>
            <a:r>
              <a:rPr lang="en-US" dirty="0"/>
              <a:t>SST_ELI_REGISTER_PYTHON_MODULE(class, “library”, version)</a:t>
            </a:r>
          </a:p>
          <a:p>
            <a:endParaRPr lang="en-US" dirty="0"/>
          </a:p>
          <a:p>
            <a:r>
              <a:rPr lang="en-US" dirty="0"/>
              <a:t>Definitions of arguments:</a:t>
            </a:r>
          </a:p>
          <a:p>
            <a:pPr lvl="1"/>
            <a:r>
              <a:rPr lang="en-US" b="1" dirty="0">
                <a:solidFill>
                  <a:schemeClr val="accent1"/>
                </a:solidFill>
              </a:rPr>
              <a:t>class: </a:t>
            </a:r>
            <a:r>
              <a:rPr lang="en-US" dirty="0"/>
              <a:t>Name of class to register.  Must not be quoted, as template expansion uses it.</a:t>
            </a:r>
          </a:p>
          <a:p>
            <a:pPr lvl="1"/>
            <a:r>
              <a:rPr lang="en-US" b="1" dirty="0">
                <a:solidFill>
                  <a:schemeClr val="accent1"/>
                </a:solidFill>
              </a:rPr>
              <a:t>library: </a:t>
            </a:r>
            <a:r>
              <a:rPr lang="en-US" dirty="0"/>
              <a:t>Library name. String literal. </a:t>
            </a:r>
          </a:p>
          <a:p>
            <a:pPr lvl="1"/>
            <a:r>
              <a:rPr lang="en-US" b="1" dirty="0">
                <a:solidFill>
                  <a:schemeClr val="accent1"/>
                </a:solidFill>
              </a:rPr>
              <a:t>name: </a:t>
            </a:r>
            <a:r>
              <a:rPr lang="en-US" dirty="0"/>
              <a:t>Name used to reference the component, full name is </a:t>
            </a:r>
            <a:r>
              <a:rPr lang="en-US" dirty="0" err="1"/>
              <a:t>library.name</a:t>
            </a:r>
            <a:r>
              <a:rPr lang="en-US" dirty="0"/>
              <a:t>. String literal.</a:t>
            </a:r>
          </a:p>
          <a:p>
            <a:pPr lvl="2"/>
            <a:r>
              <a:rPr lang="en-US" dirty="0"/>
              <a:t>Example: if library = “merlin” and name = ”</a:t>
            </a:r>
            <a:r>
              <a:rPr lang="en-US" dirty="0" err="1"/>
              <a:t>hr_router</a:t>
            </a:r>
            <a:r>
              <a:rPr lang="en-US" dirty="0"/>
              <a:t>”, then full name is “</a:t>
            </a:r>
            <a:r>
              <a:rPr lang="en-US" dirty="0" err="1"/>
              <a:t>merlin.hr_router</a:t>
            </a:r>
            <a:r>
              <a:rPr lang="en-US" dirty="0"/>
              <a:t>”</a:t>
            </a:r>
          </a:p>
          <a:p>
            <a:pPr lvl="1"/>
            <a:r>
              <a:rPr lang="en-US" b="1" dirty="0">
                <a:solidFill>
                  <a:schemeClr val="accent1"/>
                </a:solidFill>
              </a:rPr>
              <a:t>version: </a:t>
            </a:r>
            <a:r>
              <a:rPr lang="en-US" dirty="0"/>
              <a:t>Version number of component defined using SST_ELI_ELEMENT_VERSION macro</a:t>
            </a:r>
          </a:p>
          <a:p>
            <a:pPr lvl="1"/>
            <a:r>
              <a:rPr lang="en-US" b="1" dirty="0">
                <a:solidFill>
                  <a:schemeClr val="accent1"/>
                </a:solidFill>
              </a:rPr>
              <a:t>description:  </a:t>
            </a:r>
            <a:r>
              <a:rPr lang="en-US" dirty="0"/>
              <a:t>Brief description of the component. String literal.</a:t>
            </a:r>
          </a:p>
          <a:p>
            <a:pPr lvl="1"/>
            <a:r>
              <a:rPr lang="en-US" b="1" dirty="0">
                <a:solidFill>
                  <a:schemeClr val="accent1"/>
                </a:solidFill>
              </a:rPr>
              <a:t>category </a:t>
            </a:r>
            <a:r>
              <a:rPr lang="en-US" dirty="0"/>
              <a:t>(Components only): Component category as defined in </a:t>
            </a:r>
            <a:r>
              <a:rPr lang="en-US" dirty="0" err="1"/>
              <a:t>elibase.h</a:t>
            </a:r>
            <a:r>
              <a:rPr lang="en-US" dirty="0"/>
              <a:t>. </a:t>
            </a:r>
          </a:p>
          <a:p>
            <a:pPr lvl="1"/>
            <a:r>
              <a:rPr lang="en-US" b="1" dirty="0">
                <a:solidFill>
                  <a:schemeClr val="accent1"/>
                </a:solidFill>
              </a:rPr>
              <a:t>interface </a:t>
            </a:r>
            <a:r>
              <a:rPr lang="en-US" dirty="0"/>
              <a:t>(</a:t>
            </a:r>
            <a:r>
              <a:rPr lang="en-US" dirty="0" err="1"/>
              <a:t>SubComponents</a:t>
            </a:r>
            <a:r>
              <a:rPr lang="en-US" dirty="0"/>
              <a:t> and Modules only): Fully qualified class name of the SubComponent/Module that this class inherits from. String literal.</a:t>
            </a:r>
          </a:p>
          <a:p>
            <a:pPr lvl="2"/>
            <a:r>
              <a:rPr lang="en-US" dirty="0"/>
              <a:t>Example: “SST::Interfaces::</a:t>
            </a:r>
            <a:r>
              <a:rPr lang="en-US" dirty="0" err="1"/>
              <a:t>SimpleNetwork</a:t>
            </a:r>
            <a:r>
              <a:rPr lang="en-US" dirty="0"/>
              <a:t>”</a:t>
            </a:r>
          </a:p>
        </p:txBody>
      </p:sp>
    </p:spTree>
    <p:extLst>
      <p:ext uri="{BB962C8B-B14F-4D97-AF65-F5344CB8AC3E}">
        <p14:creationId xmlns:p14="http://schemas.microsoft.com/office/powerpoint/2010/main" val="32916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r>
              <a:rPr lang="en-US" dirty="0"/>
              <a:t> Key Functions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40</a:t>
            </a:fld>
            <a:endParaRPr lang="en-US" dirty="0"/>
          </a:p>
        </p:txBody>
      </p:sp>
      <p:sp>
        <p:nvSpPr>
          <p:cNvPr id="3" name="Content Placeholder 2"/>
          <p:cNvSpPr>
            <a:spLocks noGrp="1"/>
          </p:cNvSpPr>
          <p:nvPr>
            <p:ph idx="1"/>
          </p:nvPr>
        </p:nvSpPr>
        <p:spPr/>
        <p:txBody>
          <a:bodyPr>
            <a:normAutofit fontScale="70000" lnSpcReduction="20000"/>
          </a:bodyPr>
          <a:lstStyle/>
          <a:p>
            <a:r>
              <a:rPr lang="en-US" dirty="0" err="1"/>
              <a:t>std</a:t>
            </a:r>
            <a:r>
              <a:rPr lang="en-US" dirty="0"/>
              <a:t>::string </a:t>
            </a:r>
            <a:r>
              <a:rPr lang="en-US" dirty="0" err="1"/>
              <a:t>toString</a:t>
            </a:r>
            <a:r>
              <a:rPr lang="en-US" dirty="0"/>
              <a:t>()</a:t>
            </a:r>
          </a:p>
          <a:p>
            <a:pPr lvl="1"/>
            <a:r>
              <a:rPr lang="en-US" dirty="0"/>
              <a:t>Prints value with no SI units</a:t>
            </a:r>
          </a:p>
          <a:p>
            <a:r>
              <a:rPr lang="en-US" dirty="0" err="1"/>
              <a:t>std</a:t>
            </a:r>
            <a:r>
              <a:rPr lang="en-US" dirty="0"/>
              <a:t>::string </a:t>
            </a:r>
            <a:r>
              <a:rPr lang="en-US" dirty="0" err="1"/>
              <a:t>toStringBestSI</a:t>
            </a:r>
            <a:r>
              <a:rPr lang="en-US" dirty="0"/>
              <a:t>()</a:t>
            </a:r>
          </a:p>
          <a:p>
            <a:pPr lvl="1"/>
            <a:r>
              <a:rPr lang="en-US" dirty="0"/>
              <a:t>Prints value picking “best” SI unit (value between 1 and 1000)</a:t>
            </a:r>
          </a:p>
          <a:p>
            <a:r>
              <a:rPr lang="en-US" dirty="0" err="1"/>
              <a:t>UnitAlgebra</a:t>
            </a:r>
            <a:r>
              <a:rPr lang="en-US" dirty="0"/>
              <a:t>&amp; invert()</a:t>
            </a:r>
          </a:p>
          <a:p>
            <a:pPr lvl="1"/>
            <a:r>
              <a:rPr lang="en-US" dirty="0"/>
              <a:t>Inverts the value and the units</a:t>
            </a:r>
          </a:p>
          <a:p>
            <a:r>
              <a:rPr lang="en-US" dirty="0" err="1"/>
              <a:t>bool</a:t>
            </a:r>
            <a:r>
              <a:rPr lang="en-US" dirty="0"/>
              <a:t> </a:t>
            </a:r>
            <a:r>
              <a:rPr lang="en-US" dirty="0" err="1"/>
              <a:t>hasUnits</a:t>
            </a:r>
            <a:r>
              <a:rPr lang="en-US" dirty="0"/>
              <a:t>(</a:t>
            </a:r>
            <a:r>
              <a:rPr lang="en-US" dirty="0" err="1"/>
              <a:t>std</a:t>
            </a:r>
            <a:r>
              <a:rPr lang="en-US" dirty="0"/>
              <a:t>::string)</a:t>
            </a:r>
          </a:p>
          <a:p>
            <a:pPr lvl="1"/>
            <a:r>
              <a:rPr lang="en-US" dirty="0"/>
              <a:t>Check to see if the </a:t>
            </a:r>
            <a:r>
              <a:rPr lang="en-US" dirty="0" err="1"/>
              <a:t>UnitAlgebra</a:t>
            </a:r>
            <a:r>
              <a:rPr lang="en-US" dirty="0"/>
              <a:t> has the specified units</a:t>
            </a:r>
          </a:p>
          <a:p>
            <a:r>
              <a:rPr lang="en-US" dirty="0" err="1"/>
              <a:t>sst_dec_float</a:t>
            </a:r>
            <a:r>
              <a:rPr lang="en-US" dirty="0"/>
              <a:t> </a:t>
            </a:r>
            <a:r>
              <a:rPr lang="en-US" dirty="0" err="1"/>
              <a:t>getValue</a:t>
            </a:r>
            <a:r>
              <a:rPr lang="en-US" dirty="0"/>
              <a:t>()</a:t>
            </a:r>
          </a:p>
          <a:p>
            <a:pPr lvl="1"/>
            <a:r>
              <a:rPr lang="en-US" dirty="0"/>
              <a:t>Gets the value as an </a:t>
            </a:r>
            <a:r>
              <a:rPr lang="en-US" dirty="0" err="1"/>
              <a:t>sst_dec_float</a:t>
            </a:r>
            <a:endParaRPr lang="en-US" dirty="0"/>
          </a:p>
          <a:p>
            <a:r>
              <a:rPr lang="en-US" dirty="0"/>
              <a:t>uint64_t </a:t>
            </a:r>
            <a:r>
              <a:rPr lang="en-US" dirty="0" err="1"/>
              <a:t>getRoundedValue</a:t>
            </a:r>
            <a:r>
              <a:rPr lang="en-US" dirty="0"/>
              <a:t>()</a:t>
            </a:r>
          </a:p>
          <a:p>
            <a:pPr lvl="1"/>
            <a:r>
              <a:rPr lang="en-US" dirty="0"/>
              <a:t>Gets the value rounded to nearest integer as a 64-bit </a:t>
            </a:r>
            <a:r>
              <a:rPr lang="en-US" dirty="0" err="1"/>
              <a:t>int</a:t>
            </a:r>
            <a:endParaRPr lang="en-US" dirty="0"/>
          </a:p>
          <a:p>
            <a:pPr lvl="1"/>
            <a:endParaRPr lang="en-US" dirty="0"/>
          </a:p>
          <a:p>
            <a:r>
              <a:rPr lang="en-US" dirty="0"/>
              <a:t>Multiplication and division</a:t>
            </a:r>
            <a:endParaRPr lang="en-US" sz="1600" dirty="0"/>
          </a:p>
          <a:p>
            <a:r>
              <a:rPr lang="en-US" dirty="0"/>
              <a:t>Comparison operators</a:t>
            </a:r>
          </a:p>
        </p:txBody>
      </p:sp>
    </p:spTree>
    <p:extLst>
      <p:ext uri="{BB962C8B-B14F-4D97-AF65-F5344CB8AC3E}">
        <p14:creationId xmlns:p14="http://schemas.microsoft.com/office/powerpoint/2010/main" val="5450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t>
            </a:r>
            <a:r>
              <a:rPr lang="en-US" dirty="0" err="1"/>
              <a:t>UnitAlgebra</a:t>
            </a:r>
            <a:r>
              <a:rPr lang="en-US" dirty="0"/>
              <a:t> Example</a:t>
            </a:r>
          </a:p>
        </p:txBody>
      </p:sp>
      <p:sp>
        <p:nvSpPr>
          <p:cNvPr id="5" name="Slide Number Placeholder 4"/>
          <p:cNvSpPr>
            <a:spLocks noGrp="1"/>
          </p:cNvSpPr>
          <p:nvPr>
            <p:ph type="sldNum" sz="quarter" idx="4"/>
          </p:nvPr>
        </p:nvSpPr>
        <p:spPr/>
        <p:txBody>
          <a:bodyPr/>
          <a:lstStyle/>
          <a:p>
            <a:fld id="{A5E55A7B-7854-E145-92D9-B491DF4BAE2D}" type="slidenum">
              <a:rPr lang="en-US" smtClean="0"/>
              <a:pPr/>
              <a:t>41</a:t>
            </a:fld>
            <a:endParaRPr lang="en-US" dirty="0"/>
          </a:p>
        </p:txBody>
      </p:sp>
      <p:sp>
        <p:nvSpPr>
          <p:cNvPr id="3" name="Content Placeholder 2"/>
          <p:cNvSpPr>
            <a:spLocks noGrp="1"/>
          </p:cNvSpPr>
          <p:nvPr>
            <p:ph idx="1"/>
          </p:nvPr>
        </p:nvSpPr>
        <p:spPr/>
        <p:txBody>
          <a:bodyPr>
            <a:normAutofit/>
          </a:bodyPr>
          <a:lstStyle/>
          <a:p>
            <a:r>
              <a:rPr lang="en-US" dirty="0"/>
              <a:t>Compute crossbar frequency given BW and flit size</a:t>
            </a:r>
          </a:p>
          <a:p>
            <a:endParaRPr lang="en-US" dirty="0"/>
          </a:p>
          <a:p>
            <a:endParaRPr lang="en-US" dirty="0"/>
          </a:p>
          <a:p>
            <a:endParaRPr lang="en-US" dirty="0"/>
          </a:p>
          <a:p>
            <a:endParaRPr lang="en-US" dirty="0"/>
          </a:p>
          <a:p>
            <a:endParaRPr lang="en-US" dirty="0"/>
          </a:p>
          <a:p>
            <a:endParaRPr lang="en-US" dirty="0"/>
          </a:p>
          <a:p>
            <a:r>
              <a:rPr lang="en-US" dirty="0"/>
              <a:t>Output:</a:t>
            </a:r>
          </a:p>
        </p:txBody>
      </p:sp>
      <p:sp>
        <p:nvSpPr>
          <p:cNvPr id="6" name="TextBox 5"/>
          <p:cNvSpPr txBox="1"/>
          <p:nvPr/>
        </p:nvSpPr>
        <p:spPr>
          <a:xfrm>
            <a:off x="1800578" y="2056634"/>
            <a:ext cx="8525933" cy="255454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xbarBW</a:t>
            </a:r>
            <a:r>
              <a:rPr lang="en-US" sz="1600" dirty="0">
                <a:latin typeface="Consolas"/>
                <a:cs typeface="Consolas"/>
              </a:rPr>
              <a:t>(“8GB/s”);</a:t>
            </a: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flit_size</a:t>
            </a:r>
            <a:r>
              <a:rPr lang="en-US" sz="1600" dirty="0">
                <a:latin typeface="Consolas"/>
                <a:cs typeface="Consolas"/>
              </a:rPr>
              <a:t>(“4 B”);</a:t>
            </a: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bytes_to_bits</a:t>
            </a:r>
            <a:r>
              <a:rPr lang="en-US" sz="1600" dirty="0">
                <a:latin typeface="Consolas"/>
                <a:cs typeface="Consolas"/>
              </a:rPr>
              <a:t>(“8 b/B”);</a:t>
            </a:r>
          </a:p>
          <a:p>
            <a:endParaRPr lang="en-US" sz="1600" dirty="0">
              <a:latin typeface="Consolas"/>
              <a:cs typeface="Consolas"/>
            </a:endParaRPr>
          </a:p>
          <a:p>
            <a:r>
              <a:rPr lang="en-US" sz="1600" dirty="0">
                <a:latin typeface="Consolas"/>
                <a:cs typeface="Consolas"/>
              </a:rPr>
              <a:t>	if (</a:t>
            </a:r>
            <a:r>
              <a:rPr lang="en-US" sz="1600" dirty="0" err="1">
                <a:latin typeface="Consolas"/>
                <a:cs typeface="Consolas"/>
              </a:rPr>
              <a:t>xbarBW.hasUnits</a:t>
            </a:r>
            <a:r>
              <a:rPr lang="en-US" sz="1600" dirty="0">
                <a:latin typeface="Consolas"/>
                <a:cs typeface="Consolas"/>
              </a:rPr>
              <a:t>(“B/s”))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bytes_to_bits</a:t>
            </a:r>
            <a:r>
              <a:rPr lang="en-US" sz="1600" dirty="0">
                <a:latin typeface="Consolas"/>
                <a:cs typeface="Consolas"/>
              </a:rPr>
              <a:t>;</a:t>
            </a:r>
          </a:p>
          <a:p>
            <a:r>
              <a:rPr lang="en-US" sz="1600" dirty="0">
                <a:latin typeface="Consolas"/>
                <a:cs typeface="Consolas"/>
              </a:rPr>
              <a:t>	if (</a:t>
            </a:r>
            <a:r>
              <a:rPr lang="en-US" sz="1600" dirty="0" err="1">
                <a:latin typeface="Consolas"/>
                <a:cs typeface="Consolas"/>
              </a:rPr>
              <a:t>flit_size.hasUnits</a:t>
            </a:r>
            <a:r>
              <a:rPr lang="en-US" sz="1600" dirty="0">
                <a:latin typeface="Consolas"/>
                <a:cs typeface="Consolas"/>
              </a:rPr>
              <a:t>(“B”))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bytes_to_bits</a:t>
            </a:r>
            <a:r>
              <a:rPr lang="en-US" sz="1600" dirty="0">
                <a:latin typeface="Consolas"/>
                <a:cs typeface="Consolas"/>
              </a:rPr>
              <a:t>;</a:t>
            </a:r>
          </a:p>
          <a:p>
            <a:endParaRPr lang="en-US" sz="1600" dirty="0">
              <a:latin typeface="Consolas"/>
              <a:cs typeface="Consolas"/>
            </a:endParaRPr>
          </a:p>
          <a:p>
            <a:r>
              <a:rPr lang="en-US" sz="1600" dirty="0">
                <a:latin typeface="Consolas"/>
                <a:cs typeface="Consolas"/>
              </a:rPr>
              <a:t>	</a:t>
            </a:r>
            <a:r>
              <a:rPr lang="en-US" sz="1600" dirty="0" err="1">
                <a:latin typeface="Consolas"/>
                <a:cs typeface="Consolas"/>
              </a:rPr>
              <a:t>UnitAlgebra</a:t>
            </a:r>
            <a:r>
              <a:rPr lang="en-US" sz="1600" dirty="0">
                <a:latin typeface="Consolas"/>
                <a:cs typeface="Consolas"/>
              </a:rPr>
              <a:t> </a:t>
            </a:r>
            <a:r>
              <a:rPr lang="en-US" sz="1600" dirty="0" err="1">
                <a:latin typeface="Consolas"/>
                <a:cs typeface="Consolas"/>
              </a:rPr>
              <a:t>xbar_freq</a:t>
            </a:r>
            <a:r>
              <a:rPr lang="en-US" sz="1600" dirty="0">
                <a:latin typeface="Consolas"/>
                <a:cs typeface="Consolas"/>
              </a:rPr>
              <a:t> = </a:t>
            </a:r>
            <a:r>
              <a:rPr lang="en-US" sz="1600" dirty="0" err="1">
                <a:latin typeface="Consolas"/>
                <a:cs typeface="Consolas"/>
              </a:rPr>
              <a:t>xbarBW</a:t>
            </a:r>
            <a:r>
              <a:rPr lang="en-US" sz="1600" dirty="0">
                <a:latin typeface="Consolas"/>
                <a:cs typeface="Consolas"/>
              </a:rPr>
              <a:t> / </a:t>
            </a:r>
            <a:r>
              <a:rPr lang="en-US" sz="1600" dirty="0" err="1">
                <a:latin typeface="Consolas"/>
                <a:cs typeface="Consolas"/>
              </a:rPr>
              <a:t>flit_size</a:t>
            </a:r>
            <a:r>
              <a:rPr lang="en-US" sz="1600" dirty="0">
                <a:latin typeface="Consolas"/>
                <a:cs typeface="Consolas"/>
              </a:rPr>
              <a:t>;</a:t>
            </a:r>
          </a:p>
          <a:p>
            <a:r>
              <a:rPr lang="en-US" sz="1600" dirty="0">
                <a:latin typeface="Consolas"/>
                <a:cs typeface="Consolas"/>
              </a:rPr>
              <a:t>	</a:t>
            </a:r>
            <a:r>
              <a:rPr lang="en-US" sz="1600" dirty="0" err="1">
                <a:latin typeface="Consolas"/>
                <a:cs typeface="Consolas"/>
              </a:rPr>
              <a:t>std</a:t>
            </a:r>
            <a:r>
              <a:rPr lang="en-US" sz="1600" dirty="0">
                <a:latin typeface="Consolas"/>
                <a:cs typeface="Consolas"/>
              </a:rPr>
              <a:t>::</a:t>
            </a:r>
            <a:r>
              <a:rPr lang="en-US" sz="1600" dirty="0" err="1">
                <a:latin typeface="Consolas"/>
                <a:cs typeface="Consolas"/>
              </a:rPr>
              <a:t>cout</a:t>
            </a:r>
            <a:r>
              <a:rPr lang="en-US" sz="1600" dirty="0">
                <a:latin typeface="Consolas"/>
                <a:cs typeface="Consolas"/>
              </a:rPr>
              <a:t> &lt;&lt; </a:t>
            </a:r>
            <a:r>
              <a:rPr lang="en-US" sz="1600" dirty="0" err="1">
                <a:latin typeface="Consolas"/>
                <a:cs typeface="Consolas"/>
              </a:rPr>
              <a:t>xbar_freq</a:t>
            </a:r>
            <a:r>
              <a:rPr lang="en-US" sz="1600" dirty="0">
                <a:latin typeface="Consolas"/>
                <a:cs typeface="Consolas"/>
              </a:rPr>
              <a:t> &lt;&lt; </a:t>
            </a:r>
            <a:r>
              <a:rPr lang="en-US" sz="1600" dirty="0" err="1">
                <a:latin typeface="Consolas"/>
                <a:cs typeface="Consolas"/>
              </a:rPr>
              <a:t>std</a:t>
            </a:r>
            <a:r>
              <a:rPr lang="en-US" sz="1600" dirty="0">
                <a:latin typeface="Consolas"/>
                <a:cs typeface="Consolas"/>
              </a:rPr>
              <a:t>::</a:t>
            </a:r>
            <a:r>
              <a:rPr lang="en-US" sz="1600" dirty="0" err="1">
                <a:latin typeface="Consolas"/>
                <a:cs typeface="Consolas"/>
              </a:rPr>
              <a:t>endl</a:t>
            </a:r>
            <a:r>
              <a:rPr lang="en-US" sz="1600" dirty="0">
                <a:latin typeface="Consolas"/>
                <a:cs typeface="Consolas"/>
              </a:rPr>
              <a:t>;</a:t>
            </a:r>
          </a:p>
          <a:p>
            <a:r>
              <a:rPr lang="en-US" sz="1600" dirty="0">
                <a:latin typeface="Consolas"/>
                <a:cs typeface="Consolas"/>
              </a:rPr>
              <a:t>	</a:t>
            </a:r>
            <a:r>
              <a:rPr lang="en-US" sz="1600" dirty="0" err="1">
                <a:latin typeface="Consolas"/>
                <a:cs typeface="Consolas"/>
              </a:rPr>
              <a:t>std</a:t>
            </a:r>
            <a:r>
              <a:rPr lang="en-US" sz="1600" dirty="0">
                <a:latin typeface="Consolas"/>
                <a:cs typeface="Consolas"/>
              </a:rPr>
              <a:t>::</a:t>
            </a:r>
            <a:r>
              <a:rPr lang="en-US" sz="1600" dirty="0" err="1">
                <a:latin typeface="Consolas"/>
                <a:cs typeface="Consolas"/>
              </a:rPr>
              <a:t>cout</a:t>
            </a:r>
            <a:r>
              <a:rPr lang="en-US" sz="1600" dirty="0">
                <a:latin typeface="Consolas"/>
                <a:cs typeface="Consolas"/>
              </a:rPr>
              <a:t> &lt;&lt; </a:t>
            </a:r>
            <a:r>
              <a:rPr lang="en-US" sz="1600" dirty="0" err="1">
                <a:latin typeface="Consolas"/>
                <a:cs typeface="Consolas"/>
              </a:rPr>
              <a:t>xbar_freq.toStringBestSI</a:t>
            </a:r>
            <a:r>
              <a:rPr lang="en-US" sz="1600" dirty="0">
                <a:latin typeface="Consolas"/>
                <a:cs typeface="Consolas"/>
              </a:rPr>
              <a:t>() &lt;&lt; </a:t>
            </a:r>
            <a:r>
              <a:rPr lang="en-US" sz="1600" dirty="0" err="1">
                <a:latin typeface="Consolas"/>
                <a:cs typeface="Consolas"/>
              </a:rPr>
              <a:t>std</a:t>
            </a:r>
            <a:r>
              <a:rPr lang="en-US" sz="1600" dirty="0">
                <a:latin typeface="Consolas"/>
                <a:cs typeface="Consolas"/>
              </a:rPr>
              <a:t>::</a:t>
            </a:r>
            <a:r>
              <a:rPr lang="en-US" sz="1600" dirty="0" err="1">
                <a:latin typeface="Consolas"/>
                <a:cs typeface="Consolas"/>
              </a:rPr>
              <a:t>endl</a:t>
            </a:r>
            <a:r>
              <a:rPr lang="en-US" sz="1600" dirty="0">
                <a:latin typeface="Consolas"/>
                <a:cs typeface="Consolas"/>
              </a:rPr>
              <a:t>;</a:t>
            </a:r>
          </a:p>
        </p:txBody>
      </p:sp>
      <p:sp>
        <p:nvSpPr>
          <p:cNvPr id="7" name="TextBox 6"/>
          <p:cNvSpPr txBox="1"/>
          <p:nvPr/>
        </p:nvSpPr>
        <p:spPr>
          <a:xfrm>
            <a:off x="1800577" y="5462927"/>
            <a:ext cx="852593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	2e9 Hz</a:t>
            </a:r>
          </a:p>
          <a:p>
            <a:r>
              <a:rPr lang="en-US" sz="1400" dirty="0">
                <a:latin typeface="Consolas"/>
                <a:cs typeface="Consolas"/>
              </a:rPr>
              <a:t>	2 GHz</a:t>
            </a:r>
          </a:p>
        </p:txBody>
      </p:sp>
    </p:spTree>
    <p:extLst>
      <p:ext uri="{BB962C8B-B14F-4D97-AF65-F5344CB8AC3E}">
        <p14:creationId xmlns:p14="http://schemas.microsoft.com/office/powerpoint/2010/main" val="132674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Core Random API</a:t>
            </a:r>
          </a:p>
        </p:txBody>
      </p:sp>
      <p:sp>
        <p:nvSpPr>
          <p:cNvPr id="5" name="Slide Number Placeholder 4"/>
          <p:cNvSpPr>
            <a:spLocks noGrp="1"/>
          </p:cNvSpPr>
          <p:nvPr>
            <p:ph type="sldNum" sz="quarter" idx="4"/>
          </p:nvPr>
        </p:nvSpPr>
        <p:spPr/>
        <p:txBody>
          <a:bodyPr/>
          <a:lstStyle/>
          <a:p>
            <a:fld id="{A5E55A7B-7854-E145-92D9-B491DF4BAE2D}" type="slidenum">
              <a:rPr lang="en-US" smtClean="0"/>
              <a:pPr/>
              <a:t>42</a:t>
            </a:fld>
            <a:endParaRPr lang="en-US" dirty="0"/>
          </a:p>
        </p:txBody>
      </p:sp>
      <p:sp>
        <p:nvSpPr>
          <p:cNvPr id="3" name="Content Placeholder 2"/>
          <p:cNvSpPr>
            <a:spLocks noGrp="1"/>
          </p:cNvSpPr>
          <p:nvPr>
            <p:ph idx="1"/>
          </p:nvPr>
        </p:nvSpPr>
        <p:spPr/>
        <p:txBody>
          <a:bodyPr>
            <a:normAutofit fontScale="70000" lnSpcReduction="20000"/>
          </a:bodyPr>
          <a:lstStyle/>
          <a:p>
            <a:r>
              <a:rPr lang="en-US" dirty="0"/>
              <a:t>SST implements several core APIs for</a:t>
            </a:r>
          </a:p>
          <a:p>
            <a:pPr lvl="1"/>
            <a:r>
              <a:rPr lang="en-US" dirty="0"/>
              <a:t>Generating random numbers</a:t>
            </a:r>
          </a:p>
          <a:p>
            <a:pPr lvl="1"/>
            <a:r>
              <a:rPr lang="en-US" dirty="0"/>
              <a:t>Using random number generators to produce distributions</a:t>
            </a:r>
          </a:p>
          <a:p>
            <a:pPr lvl="1"/>
            <a:endParaRPr lang="en-US" dirty="0"/>
          </a:p>
          <a:p>
            <a:r>
              <a:rPr lang="en-US" dirty="0"/>
              <a:t>Important to use these APIs to guarantee</a:t>
            </a:r>
          </a:p>
          <a:p>
            <a:pPr lvl="1"/>
            <a:r>
              <a:rPr lang="en-US" dirty="0"/>
              <a:t>Cross platform/cross-compiler compatibility</a:t>
            </a:r>
          </a:p>
          <a:p>
            <a:pPr lvl="1"/>
            <a:r>
              <a:rPr lang="en-US" dirty="0"/>
              <a:t>Reproducibility of results between runs on SST versions</a:t>
            </a:r>
          </a:p>
          <a:p>
            <a:pPr lvl="1"/>
            <a:r>
              <a:rPr lang="en-US" dirty="0"/>
              <a:t>Abstract back-end sources of random numbers within elements</a:t>
            </a:r>
          </a:p>
          <a:p>
            <a:endParaRPr lang="en-US" dirty="0"/>
          </a:p>
          <a:p>
            <a:r>
              <a:rPr lang="en-US" dirty="0"/>
              <a:t>Random Number Generators:</a:t>
            </a:r>
          </a:p>
          <a:p>
            <a:pPr lvl="1"/>
            <a:r>
              <a:rPr lang="en-US" dirty="0" err="1"/>
              <a:t>Marsaglia</a:t>
            </a:r>
            <a:r>
              <a:rPr lang="en-US" dirty="0"/>
              <a:t> (fast but poorer quality of random numbers)</a:t>
            </a:r>
          </a:p>
          <a:p>
            <a:pPr lvl="1"/>
            <a:r>
              <a:rPr lang="en-US" dirty="0" err="1"/>
              <a:t>Mersenne</a:t>
            </a:r>
            <a:r>
              <a:rPr lang="en-US" dirty="0"/>
              <a:t> (slower but higher quality)</a:t>
            </a:r>
          </a:p>
          <a:p>
            <a:pPr lvl="1"/>
            <a:endParaRPr lang="en-US" dirty="0"/>
          </a:p>
          <a:p>
            <a:r>
              <a:rPr lang="en-US" dirty="0"/>
              <a:t>Statistics Distributions:</a:t>
            </a:r>
          </a:p>
          <a:p>
            <a:pPr lvl="1"/>
            <a:r>
              <a:rPr lang="en-US" dirty="0"/>
              <a:t>“Constant” – return the same value on each call</a:t>
            </a:r>
          </a:p>
          <a:p>
            <a:pPr lvl="1"/>
            <a:r>
              <a:rPr lang="en-US" dirty="0"/>
              <a:t>Gaussian/Normal – with mean and standard deviation</a:t>
            </a:r>
          </a:p>
          <a:p>
            <a:pPr lvl="1"/>
            <a:r>
              <a:rPr lang="en-US" dirty="0"/>
              <a:t>Exponential – with lambda</a:t>
            </a:r>
          </a:p>
          <a:p>
            <a:endParaRPr lang="en-US" dirty="0"/>
          </a:p>
        </p:txBody>
      </p:sp>
    </p:spTree>
    <p:extLst>
      <p:ext uri="{BB962C8B-B14F-4D97-AF65-F5344CB8AC3E}">
        <p14:creationId xmlns:p14="http://schemas.microsoft.com/office/powerpoint/2010/main" val="18096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Core Random API</a:t>
            </a:r>
          </a:p>
        </p:txBody>
      </p:sp>
      <p:sp>
        <p:nvSpPr>
          <p:cNvPr id="5" name="Slide Number Placeholder 4"/>
          <p:cNvSpPr>
            <a:spLocks noGrp="1"/>
          </p:cNvSpPr>
          <p:nvPr>
            <p:ph type="sldNum" sz="quarter" idx="4"/>
          </p:nvPr>
        </p:nvSpPr>
        <p:spPr/>
        <p:txBody>
          <a:bodyPr/>
          <a:lstStyle/>
          <a:p>
            <a:fld id="{A5E55A7B-7854-E145-92D9-B491DF4BAE2D}" type="slidenum">
              <a:rPr lang="en-US" smtClean="0"/>
              <a:pPr/>
              <a:t>43</a:t>
            </a:fld>
            <a:endParaRPr lang="en-US" dirty="0"/>
          </a:p>
        </p:txBody>
      </p:sp>
      <p:sp>
        <p:nvSpPr>
          <p:cNvPr id="6" name="Content Placeholder 2"/>
          <p:cNvSpPr>
            <a:spLocks noGrp="1"/>
          </p:cNvSpPr>
          <p:nvPr>
            <p:ph idx="1"/>
          </p:nvPr>
        </p:nvSpPr>
        <p:spPr/>
        <p:txBody>
          <a:bodyPr>
            <a:normAutofit/>
          </a:bodyPr>
          <a:lstStyle/>
          <a:p>
            <a:r>
              <a:rPr lang="en-US" dirty="0"/>
              <a:t>All random numbers use a base class</a:t>
            </a:r>
          </a:p>
          <a:p>
            <a:pPr lvl="1"/>
            <a:r>
              <a:rPr lang="en-US" dirty="0"/>
              <a:t>Empty constructor means take </a:t>
            </a:r>
            <a:r>
              <a:rPr lang="en-US" dirty="0" err="1"/>
              <a:t>rngSeed</a:t>
            </a:r>
            <a:r>
              <a:rPr lang="en-US" dirty="0"/>
              <a:t> from the RDTSC clock</a:t>
            </a:r>
          </a:p>
          <a:p>
            <a:r>
              <a:rPr lang="en-US" dirty="0"/>
              <a:t>All distributions use a base class</a:t>
            </a:r>
          </a:p>
          <a:p>
            <a:pPr lvl="1"/>
            <a:r>
              <a:rPr lang="en-US" dirty="0"/>
              <a:t>Can supply an RNG to constructor to drive the distribution</a:t>
            </a:r>
          </a:p>
          <a:p>
            <a:endParaRPr lang="en-US" dirty="0"/>
          </a:p>
          <a:p>
            <a:r>
              <a:rPr lang="en-US" sz="1800" dirty="0" err="1">
                <a:latin typeface="Courier New"/>
                <a:cs typeface="Courier New"/>
              </a:rPr>
              <a:t>SSTRandom</a:t>
            </a:r>
            <a:r>
              <a:rPr lang="en-US" sz="1800" dirty="0">
                <a:latin typeface="Courier New"/>
                <a:cs typeface="Courier New"/>
              </a:rPr>
              <a:t>* </a:t>
            </a:r>
            <a:r>
              <a:rPr lang="en-US" sz="1800" dirty="0" err="1">
                <a:latin typeface="Courier New"/>
                <a:cs typeface="Courier New"/>
              </a:rPr>
              <a:t>myRNG</a:t>
            </a:r>
            <a:r>
              <a:rPr lang="en-US" sz="1800" dirty="0">
                <a:latin typeface="Courier New"/>
                <a:cs typeface="Courier New"/>
              </a:rPr>
              <a:t>   = new </a:t>
            </a:r>
            <a:r>
              <a:rPr lang="en-US" sz="1800" dirty="0" err="1">
                <a:latin typeface="Courier New"/>
                <a:cs typeface="Courier New"/>
              </a:rPr>
              <a:t>MersenneRNG</a:t>
            </a:r>
            <a:r>
              <a:rPr lang="en-US" sz="1800" dirty="0">
                <a:latin typeface="Courier New"/>
                <a:cs typeface="Courier New"/>
              </a:rPr>
              <a:t>(</a:t>
            </a:r>
            <a:r>
              <a:rPr lang="en-US" sz="1800" dirty="0" err="1">
                <a:latin typeface="Courier New"/>
                <a:cs typeface="Courier New"/>
              </a:rPr>
              <a:t>rngSeed</a:t>
            </a:r>
            <a:r>
              <a:rPr lang="en-US" sz="1800" dirty="0">
                <a:latin typeface="Courier New"/>
                <a:cs typeface="Courier New"/>
              </a:rPr>
              <a:t>);</a:t>
            </a:r>
          </a:p>
          <a:p>
            <a:r>
              <a:rPr lang="en-US" sz="1800" dirty="0" err="1">
                <a:latin typeface="Courier New"/>
                <a:cs typeface="Courier New"/>
              </a:rPr>
              <a:t>SSTRandom</a:t>
            </a:r>
            <a:r>
              <a:rPr lang="en-US" sz="1800" dirty="0">
                <a:latin typeface="Courier New"/>
                <a:cs typeface="Courier New"/>
              </a:rPr>
              <a:t>* myRNG2 = new </a:t>
            </a:r>
            <a:r>
              <a:rPr lang="en-US" sz="1800" dirty="0" err="1">
                <a:latin typeface="Courier New"/>
                <a:cs typeface="Courier New"/>
              </a:rPr>
              <a:t>MarsagliaRNG</a:t>
            </a:r>
            <a:r>
              <a:rPr lang="en-US" sz="1800" dirty="0">
                <a:latin typeface="Courier New"/>
                <a:cs typeface="Courier New"/>
              </a:rPr>
              <a:t>(</a:t>
            </a:r>
            <a:r>
              <a:rPr lang="en-US" sz="1800" dirty="0" err="1">
                <a:latin typeface="Courier New"/>
                <a:cs typeface="Courier New"/>
              </a:rPr>
              <a:t>rngZ</a:t>
            </a:r>
            <a:r>
              <a:rPr lang="en-US" sz="1800" dirty="0">
                <a:latin typeface="Courier New"/>
                <a:cs typeface="Courier New"/>
              </a:rPr>
              <a:t>, </a:t>
            </a:r>
            <a:r>
              <a:rPr lang="en-US" sz="1800" dirty="0" err="1">
                <a:latin typeface="Courier New"/>
                <a:cs typeface="Courier New"/>
              </a:rPr>
              <a:t>rngW</a:t>
            </a:r>
            <a:r>
              <a:rPr lang="en-US" sz="1800" dirty="0">
                <a:latin typeface="Courier New"/>
                <a:cs typeface="Courier New"/>
              </a:rPr>
              <a:t>);</a:t>
            </a:r>
          </a:p>
          <a:p>
            <a:endParaRPr lang="en-US" sz="1800" dirty="0">
              <a:latin typeface="Courier New"/>
              <a:cs typeface="Courier New"/>
            </a:endParaRPr>
          </a:p>
          <a:p>
            <a:r>
              <a:rPr lang="en-US" sz="1800" dirty="0" err="1">
                <a:latin typeface="Courier New"/>
                <a:cs typeface="Courier New"/>
              </a:rPr>
              <a:t>SSTRandomDistribution</a:t>
            </a:r>
            <a:r>
              <a:rPr lang="en-US" sz="1800" dirty="0">
                <a:latin typeface="Courier New"/>
                <a:cs typeface="Courier New"/>
              </a:rPr>
              <a:t>* </a:t>
            </a:r>
            <a:r>
              <a:rPr lang="en-US" sz="1800" dirty="0" err="1">
                <a:latin typeface="Courier New"/>
                <a:cs typeface="Courier New"/>
              </a:rPr>
              <a:t>myDist</a:t>
            </a:r>
            <a:r>
              <a:rPr lang="en-US" sz="1800" dirty="0">
                <a:latin typeface="Courier New"/>
                <a:cs typeface="Courier New"/>
              </a:rPr>
              <a:t> = new </a:t>
            </a:r>
            <a:r>
              <a:rPr lang="en-US" sz="1800" dirty="0" err="1">
                <a:latin typeface="Courier New"/>
                <a:cs typeface="Courier New"/>
              </a:rPr>
              <a:t>SSTExponentialDistribution</a:t>
            </a:r>
            <a:r>
              <a:rPr lang="en-US" sz="1800" dirty="0">
                <a:latin typeface="Courier New"/>
                <a:cs typeface="Courier New"/>
              </a:rPr>
              <a:t>(</a:t>
            </a:r>
            <a:r>
              <a:rPr lang="en-US" sz="1800" dirty="0" err="1">
                <a:latin typeface="Courier New"/>
                <a:cs typeface="Courier New"/>
              </a:rPr>
              <a:t>exponLambda</a:t>
            </a:r>
            <a:r>
              <a:rPr lang="en-US" sz="1800" dirty="0">
                <a:latin typeface="Courier New"/>
                <a:cs typeface="Courier New"/>
              </a:rPr>
              <a:t>);</a:t>
            </a:r>
          </a:p>
          <a:p>
            <a:r>
              <a:rPr lang="en-US" sz="1800" dirty="0" err="1">
                <a:latin typeface="Courier New"/>
                <a:cs typeface="Courier New"/>
              </a:rPr>
              <a:t>SSTRandomDistribution</a:t>
            </a:r>
            <a:r>
              <a:rPr lang="en-US" sz="1800" dirty="0">
                <a:latin typeface="Courier New"/>
                <a:cs typeface="Courier New"/>
              </a:rPr>
              <a:t>* myDist2 = new </a:t>
            </a:r>
            <a:r>
              <a:rPr lang="en-US" sz="1800" dirty="0" err="1">
                <a:latin typeface="Courier New"/>
                <a:cs typeface="Courier New"/>
              </a:rPr>
              <a:t>SSTExponentialDistion</a:t>
            </a:r>
            <a:r>
              <a:rPr lang="en-US" sz="1800" dirty="0">
                <a:latin typeface="Courier New"/>
                <a:cs typeface="Courier New"/>
              </a:rPr>
              <a:t>(</a:t>
            </a:r>
            <a:r>
              <a:rPr lang="en-US" sz="1800" dirty="0" err="1">
                <a:latin typeface="Courier New"/>
                <a:cs typeface="Courier New"/>
              </a:rPr>
              <a:t>exponLambda</a:t>
            </a:r>
            <a:r>
              <a:rPr lang="en-US" sz="1800" dirty="0">
                <a:latin typeface="Courier New"/>
                <a:cs typeface="Courier New"/>
              </a:rPr>
              <a:t>, myRNG2);</a:t>
            </a:r>
          </a:p>
        </p:txBody>
      </p:sp>
    </p:spTree>
    <p:extLst>
      <p:ext uri="{BB962C8B-B14F-4D97-AF65-F5344CB8AC3E}">
        <p14:creationId xmlns:p14="http://schemas.microsoft.com/office/powerpoint/2010/main" val="30330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Statistics API</a:t>
            </a:r>
          </a:p>
        </p:txBody>
      </p:sp>
      <p:sp>
        <p:nvSpPr>
          <p:cNvPr id="6" name="Slide Number Placeholder 5"/>
          <p:cNvSpPr>
            <a:spLocks noGrp="1"/>
          </p:cNvSpPr>
          <p:nvPr>
            <p:ph type="sldNum" sz="quarter" idx="4"/>
          </p:nvPr>
        </p:nvSpPr>
        <p:spPr/>
        <p:txBody>
          <a:bodyPr/>
          <a:lstStyle/>
          <a:p>
            <a:fld id="{A5E55A7B-7854-E145-92D9-B491DF4BAE2D}" type="slidenum">
              <a:rPr lang="en-US" smtClean="0"/>
              <a:pPr/>
              <a:t>44</a:t>
            </a:fld>
            <a:endParaRPr lang="en-US"/>
          </a:p>
        </p:txBody>
      </p:sp>
      <p:sp>
        <p:nvSpPr>
          <p:cNvPr id="3" name="Content Placeholder 2"/>
          <p:cNvSpPr>
            <a:spLocks noGrp="1"/>
          </p:cNvSpPr>
          <p:nvPr>
            <p:ph idx="1"/>
          </p:nvPr>
        </p:nvSpPr>
        <p:spPr/>
        <p:txBody>
          <a:bodyPr/>
          <a:lstStyle/>
          <a:p>
            <a:r>
              <a:rPr lang="en-US" dirty="0"/>
              <a:t>Statistics API provides flexible, consistent statistic reporting across elements</a:t>
            </a:r>
          </a:p>
          <a:p>
            <a:pPr lvl="1"/>
            <a:r>
              <a:rPr lang="en-US" dirty="0"/>
              <a:t>Available to Components and </a:t>
            </a:r>
            <a:r>
              <a:rPr lang="en-US" dirty="0" err="1"/>
              <a:t>SubComponents</a:t>
            </a:r>
            <a:endParaRPr lang="en-US" dirty="0"/>
          </a:p>
          <a:p>
            <a:endParaRPr lang="en-US" dirty="0"/>
          </a:p>
          <a:p>
            <a:r>
              <a:rPr lang="en-US" dirty="0"/>
              <a:t>Usage</a:t>
            </a:r>
          </a:p>
          <a:p>
            <a:pPr lvl="1"/>
            <a:r>
              <a:rPr lang="en-US" dirty="0"/>
              <a:t>Statistics </a:t>
            </a:r>
            <a:r>
              <a:rPr lang="en-US" i="1" dirty="0"/>
              <a:t>must</a:t>
            </a:r>
            <a:r>
              <a:rPr lang="en-US" dirty="0"/>
              <a:t> be listed in the ELI</a:t>
            </a:r>
          </a:p>
          <a:p>
            <a:pPr lvl="1"/>
            <a:r>
              <a:rPr lang="en-US" dirty="0"/>
              <a:t>Must be registered during element construction</a:t>
            </a:r>
          </a:p>
          <a:p>
            <a:pPr lvl="1"/>
            <a:r>
              <a:rPr lang="en-US" dirty="0"/>
              <a:t>Data can be added to a statistic </a:t>
            </a:r>
            <a:r>
              <a:rPr lang="en-US" i="1" dirty="0"/>
              <a:t>any time</a:t>
            </a:r>
            <a:r>
              <a:rPr lang="en-US" dirty="0"/>
              <a:t> after construction (</a:t>
            </a:r>
            <a:r>
              <a:rPr lang="en-US" dirty="0" err="1"/>
              <a:t>init</a:t>
            </a:r>
            <a:r>
              <a:rPr lang="en-US" dirty="0"/>
              <a:t>, run, finish)</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3568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00" dirty="0"/>
              <a:t>Declaring and registering statistics</a:t>
            </a:r>
          </a:p>
        </p:txBody>
      </p:sp>
      <p:sp>
        <p:nvSpPr>
          <p:cNvPr id="6" name="Slide Number Placeholder 5"/>
          <p:cNvSpPr>
            <a:spLocks noGrp="1"/>
          </p:cNvSpPr>
          <p:nvPr>
            <p:ph type="sldNum" sz="quarter" idx="4"/>
          </p:nvPr>
        </p:nvSpPr>
        <p:spPr/>
        <p:txBody>
          <a:bodyPr/>
          <a:lstStyle/>
          <a:p>
            <a:fld id="{A5E55A7B-7854-E145-92D9-B491DF4BAE2D}" type="slidenum">
              <a:rPr lang="en-US" smtClean="0"/>
              <a:pPr/>
              <a:t>45</a:t>
            </a:fld>
            <a:endParaRPr lang="en-US"/>
          </a:p>
        </p:txBody>
      </p:sp>
      <p:sp>
        <p:nvSpPr>
          <p:cNvPr id="3" name="Content Placeholder 2"/>
          <p:cNvSpPr>
            <a:spLocks noGrp="1"/>
          </p:cNvSpPr>
          <p:nvPr>
            <p:ph idx="1"/>
          </p:nvPr>
        </p:nvSpPr>
        <p:spPr/>
        <p:txBody>
          <a:bodyPr>
            <a:normAutofit/>
          </a:bodyPr>
          <a:lstStyle/>
          <a:p>
            <a:r>
              <a:rPr lang="en-US" dirty="0"/>
              <a:t>Declare statistic in the ELI and class</a:t>
            </a:r>
          </a:p>
          <a:p>
            <a:endParaRPr lang="en-US" dirty="0"/>
          </a:p>
          <a:p>
            <a:pPr lvl="1"/>
            <a:endParaRPr lang="en-US" dirty="0"/>
          </a:p>
          <a:p>
            <a:pPr lvl="1"/>
            <a:r>
              <a:rPr lang="en-US" dirty="0" err="1"/>
              <a:t>Ω</a:t>
            </a:r>
            <a:endParaRPr lang="en-US" dirty="0"/>
          </a:p>
          <a:p>
            <a:pPr lvl="5"/>
            <a:endParaRPr lang="en-US" dirty="0"/>
          </a:p>
          <a:p>
            <a:r>
              <a:rPr lang="en-US" dirty="0"/>
              <a:t>Register statistic in the component constructor to link variable with statistic name</a:t>
            </a:r>
          </a:p>
          <a:p>
            <a:endParaRPr lang="en-US" dirty="0"/>
          </a:p>
          <a:p>
            <a:endParaRPr lang="en-US" dirty="0"/>
          </a:p>
          <a:p>
            <a:r>
              <a:rPr lang="en-US" dirty="0"/>
              <a:t>Add data to statistic</a:t>
            </a:r>
          </a:p>
          <a:p>
            <a:pPr lvl="1"/>
            <a:endParaRPr lang="en-US" dirty="0"/>
          </a:p>
        </p:txBody>
      </p:sp>
      <p:sp>
        <p:nvSpPr>
          <p:cNvPr id="5" name="TextBox 4">
            <a:extLst>
              <a:ext uri="{FF2B5EF4-FFF2-40B4-BE49-F238E27FC236}">
                <a16:creationId xmlns:a16="http://schemas.microsoft.com/office/drawing/2014/main" id="{2C6C490E-9F17-5646-9887-36C4839DB800}"/>
              </a:ext>
            </a:extLst>
          </p:cNvPr>
          <p:cNvSpPr txBox="1"/>
          <p:nvPr/>
        </p:nvSpPr>
        <p:spPr>
          <a:xfrm>
            <a:off x="942990" y="1792116"/>
            <a:ext cx="8331197"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latin typeface="Consolas"/>
                <a:cs typeface="Consolas"/>
              </a:rPr>
              <a:t>SST_ELI_DOCUMENT_STATISTICS(</a:t>
            </a:r>
          </a:p>
          <a:p>
            <a:r>
              <a:rPr lang="en-US" sz="1600" dirty="0">
                <a:latin typeface="Consolas"/>
                <a:cs typeface="Consolas"/>
              </a:rPr>
              <a:t>	{“</a:t>
            </a:r>
            <a:r>
              <a:rPr lang="en-US" sz="1600" dirty="0" err="1">
                <a:latin typeface="Consolas"/>
                <a:cs typeface="Consolas"/>
              </a:rPr>
              <a:t>EventA_Count</a:t>
            </a:r>
            <a:r>
              <a:rPr lang="en-US" sz="1600" dirty="0">
                <a:latin typeface="Consolas"/>
                <a:cs typeface="Consolas"/>
              </a:rPr>
              <a:t>”, “Number of event A received”, “count”, 1},</a:t>
            </a:r>
          </a:p>
          <a:p>
            <a:r>
              <a:rPr lang="en-US" sz="1600" dirty="0">
                <a:latin typeface="Consolas"/>
                <a:cs typeface="Consolas"/>
              </a:rPr>
              <a:t>	…</a:t>
            </a:r>
          </a:p>
          <a:p>
            <a:r>
              <a:rPr lang="en-US" sz="1600" dirty="0">
                <a:latin typeface="Consolas"/>
                <a:cs typeface="Consolas"/>
              </a:rPr>
              <a:t>)</a:t>
            </a:r>
          </a:p>
          <a:p>
            <a:r>
              <a:rPr lang="en-US" sz="1600" dirty="0">
                <a:latin typeface="Consolas"/>
                <a:cs typeface="Consolas"/>
              </a:rPr>
              <a:t>Statistic&lt;uint64_t&gt;* </a:t>
            </a:r>
            <a:r>
              <a:rPr lang="en-US" sz="1600" dirty="0" err="1">
                <a:latin typeface="Consolas"/>
                <a:cs typeface="Consolas"/>
              </a:rPr>
              <a:t>eventA_counter</a:t>
            </a:r>
            <a:r>
              <a:rPr lang="en-US" sz="1600" dirty="0">
                <a:latin typeface="Consolas"/>
                <a:cs typeface="Consolas"/>
              </a:rPr>
              <a:t>;</a:t>
            </a:r>
          </a:p>
        </p:txBody>
      </p:sp>
      <p:sp>
        <p:nvSpPr>
          <p:cNvPr id="7" name="TextBox 6">
            <a:extLst>
              <a:ext uri="{FF2B5EF4-FFF2-40B4-BE49-F238E27FC236}">
                <a16:creationId xmlns:a16="http://schemas.microsoft.com/office/drawing/2014/main" id="{F1FFAEE8-1109-1449-B5D3-84895439051F}"/>
              </a:ext>
            </a:extLst>
          </p:cNvPr>
          <p:cNvSpPr txBox="1"/>
          <p:nvPr/>
        </p:nvSpPr>
        <p:spPr>
          <a:xfrm>
            <a:off x="942989" y="3932558"/>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registerStatistic</a:t>
            </a:r>
            <a:r>
              <a:rPr lang="en-US" dirty="0">
                <a:latin typeface="Consolas"/>
                <a:cs typeface="Consolas"/>
              </a:rPr>
              <a:t>&lt;uint64_t&gt;(“</a:t>
            </a:r>
            <a:r>
              <a:rPr lang="en-US" dirty="0" err="1">
                <a:latin typeface="Consolas"/>
                <a:cs typeface="Consolas"/>
              </a:rPr>
              <a:t>EventA_Count</a:t>
            </a:r>
            <a:r>
              <a:rPr lang="en-US" dirty="0">
                <a:latin typeface="Consolas"/>
                <a:cs typeface="Consolas"/>
              </a:rPr>
              <a:t>”);</a:t>
            </a:r>
          </a:p>
        </p:txBody>
      </p:sp>
      <p:sp>
        <p:nvSpPr>
          <p:cNvPr id="8" name="TextBox 7">
            <a:extLst>
              <a:ext uri="{FF2B5EF4-FFF2-40B4-BE49-F238E27FC236}">
                <a16:creationId xmlns:a16="http://schemas.microsoft.com/office/drawing/2014/main" id="{2396FD5F-2BB8-6847-9B92-E90CDA0E0061}"/>
              </a:ext>
            </a:extLst>
          </p:cNvPr>
          <p:cNvSpPr txBox="1"/>
          <p:nvPr/>
        </p:nvSpPr>
        <p:spPr>
          <a:xfrm>
            <a:off x="942989" y="5618881"/>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addData</a:t>
            </a:r>
            <a:r>
              <a:rPr lang="en-US" dirty="0">
                <a:latin typeface="Consolas"/>
                <a:cs typeface="Consolas"/>
              </a:rPr>
              <a:t>(1);</a:t>
            </a:r>
          </a:p>
        </p:txBody>
      </p:sp>
      <p:sp>
        <p:nvSpPr>
          <p:cNvPr id="9" name="TextBox 8">
            <a:extLst>
              <a:ext uri="{FF2B5EF4-FFF2-40B4-BE49-F238E27FC236}">
                <a16:creationId xmlns:a16="http://schemas.microsoft.com/office/drawing/2014/main" id="{5F29BBB2-F725-614E-A5DE-6C9C34D2B299}"/>
              </a:ext>
            </a:extLst>
          </p:cNvPr>
          <p:cNvSpPr txBox="1"/>
          <p:nvPr/>
        </p:nvSpPr>
        <p:spPr>
          <a:xfrm>
            <a:off x="942988" y="4551062"/>
            <a:ext cx="833119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latin typeface="Consolas"/>
                <a:cs typeface="Consolas"/>
              </a:rPr>
              <a:t>eventA_counter</a:t>
            </a:r>
            <a:r>
              <a:rPr lang="en-US" dirty="0">
                <a:latin typeface="Consolas"/>
                <a:cs typeface="Consolas"/>
              </a:rPr>
              <a:t>-&gt;</a:t>
            </a:r>
            <a:r>
              <a:rPr lang="en-US" dirty="0" err="1">
                <a:latin typeface="Consolas"/>
                <a:cs typeface="Consolas"/>
              </a:rPr>
              <a:t>registerStatistic</a:t>
            </a:r>
            <a:r>
              <a:rPr lang="en-US" dirty="0">
                <a:latin typeface="Consolas"/>
                <a:cs typeface="Consolas"/>
              </a:rPr>
              <a:t>&lt;uint64_t&gt;(“</a:t>
            </a:r>
            <a:r>
              <a:rPr lang="en-US" dirty="0" err="1">
                <a:latin typeface="Consolas"/>
                <a:cs typeface="Consolas"/>
              </a:rPr>
              <a:t>EventA_Count</a:t>
            </a:r>
            <a:r>
              <a:rPr lang="en-US" dirty="0">
                <a:latin typeface="Consolas"/>
                <a:cs typeface="Consolas"/>
              </a:rPr>
              <a:t>”, id);</a:t>
            </a:r>
          </a:p>
        </p:txBody>
      </p:sp>
      <p:sp>
        <p:nvSpPr>
          <p:cNvPr id="4" name="TextBox 3">
            <a:extLst>
              <a:ext uri="{FF2B5EF4-FFF2-40B4-BE49-F238E27FC236}">
                <a16:creationId xmlns:a16="http://schemas.microsoft.com/office/drawing/2014/main" id="{AEF5F48C-4FA8-564B-9948-A974C2626328}"/>
              </a:ext>
            </a:extLst>
          </p:cNvPr>
          <p:cNvSpPr txBox="1"/>
          <p:nvPr/>
        </p:nvSpPr>
        <p:spPr>
          <a:xfrm>
            <a:off x="9488708" y="4551062"/>
            <a:ext cx="2580680" cy="923330"/>
          </a:xfrm>
          <a:prstGeom prst="rect">
            <a:avLst/>
          </a:prstGeom>
          <a:noFill/>
        </p:spPr>
        <p:txBody>
          <a:bodyPr wrap="square" rtlCol="0">
            <a:spAutoFit/>
          </a:bodyPr>
          <a:lstStyle/>
          <a:p>
            <a:r>
              <a:rPr lang="en-US" dirty="0"/>
              <a:t>Optional identifier to enable multiple copies of the same statistic</a:t>
            </a:r>
          </a:p>
        </p:txBody>
      </p:sp>
    </p:spTree>
    <p:extLst>
      <p:ext uri="{BB962C8B-B14F-4D97-AF65-F5344CB8AC3E}">
        <p14:creationId xmlns:p14="http://schemas.microsoft.com/office/powerpoint/2010/main" val="71065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46</a:t>
            </a:fld>
            <a:endParaRPr lang="en-US" dirty="0"/>
          </a:p>
        </p:txBody>
      </p:sp>
      <p:sp>
        <p:nvSpPr>
          <p:cNvPr id="3" name="Content Placeholder 2"/>
          <p:cNvSpPr>
            <a:spLocks noGrp="1"/>
          </p:cNvSpPr>
          <p:nvPr>
            <p:ph idx="1"/>
          </p:nvPr>
        </p:nvSpPr>
        <p:spPr/>
        <p:txBody>
          <a:bodyPr>
            <a:normAutofit/>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t>Common Core APIs</a:t>
            </a:r>
          </a:p>
          <a:p>
            <a:pPr lvl="1"/>
            <a:r>
              <a:rPr lang="en-US" dirty="0">
                <a:solidFill>
                  <a:schemeClr val="tx1">
                    <a:lumMod val="50000"/>
                    <a:lumOff val="50000"/>
                  </a:schemeClr>
                </a:solidFill>
              </a:rPr>
              <a:t>General</a:t>
            </a:r>
          </a:p>
          <a:p>
            <a:pPr lvl="1"/>
            <a:r>
              <a:rPr lang="en-US" dirty="0" err="1"/>
              <a:t>SubComponents</a:t>
            </a:r>
            <a:endParaRPr lang="en-US" dirty="0"/>
          </a:p>
          <a:p>
            <a:r>
              <a:rPr lang="en-US" dirty="0"/>
              <a:t>Create an Element Library</a:t>
            </a:r>
          </a:p>
          <a:p>
            <a:endParaRPr lang="en-US" dirty="0"/>
          </a:p>
        </p:txBody>
      </p:sp>
    </p:spTree>
    <p:extLst>
      <p:ext uri="{BB962C8B-B14F-4D97-AF65-F5344CB8AC3E}">
        <p14:creationId xmlns:p14="http://schemas.microsoft.com/office/powerpoint/2010/main" val="10430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SubComponents</a:t>
            </a:r>
            <a:r>
              <a:rPr lang="en-US" dirty="0"/>
              <a:t> and Modules</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47</a:t>
            </a:fld>
            <a:endParaRPr lang="en-US"/>
          </a:p>
        </p:txBody>
      </p:sp>
      <p:sp>
        <p:nvSpPr>
          <p:cNvPr id="3" name="Content Placeholder 2"/>
          <p:cNvSpPr>
            <a:spLocks noGrp="1"/>
          </p:cNvSpPr>
          <p:nvPr>
            <p:ph idx="1"/>
          </p:nvPr>
        </p:nvSpPr>
        <p:spPr/>
        <p:txBody>
          <a:bodyPr>
            <a:normAutofit fontScale="92500" lnSpcReduction="10000"/>
          </a:bodyPr>
          <a:lstStyle/>
          <a:p>
            <a:r>
              <a:rPr lang="en-US" sz="2200" dirty="0"/>
              <a:t>Add additional functionality to a Component</a:t>
            </a:r>
          </a:p>
          <a:p>
            <a:pPr lvl="1"/>
            <a:r>
              <a:rPr lang="en-US" dirty="0" err="1"/>
              <a:t>SubComponent</a:t>
            </a:r>
            <a:r>
              <a:rPr lang="en-US" dirty="0"/>
              <a:t> (SC): </a:t>
            </a:r>
            <a:r>
              <a:rPr lang="en-US" i="1" dirty="0"/>
              <a:t>friend</a:t>
            </a:r>
            <a:r>
              <a:rPr lang="en-US" dirty="0"/>
              <a:t> class of component</a:t>
            </a:r>
          </a:p>
          <a:p>
            <a:pPr lvl="1"/>
            <a:r>
              <a:rPr lang="en-US" dirty="0"/>
              <a:t>Module (M): not a </a:t>
            </a:r>
            <a:r>
              <a:rPr lang="en-US" i="1" dirty="0"/>
              <a:t>friend</a:t>
            </a:r>
            <a:r>
              <a:rPr lang="en-US" dirty="0"/>
              <a:t> of component</a:t>
            </a:r>
          </a:p>
          <a:p>
            <a:r>
              <a:rPr lang="en-US" sz="2200" dirty="0"/>
              <a:t>Provide modularity</a:t>
            </a:r>
          </a:p>
          <a:p>
            <a:pPr lvl="1"/>
            <a:r>
              <a:rPr lang="en-US" dirty="0"/>
              <a:t>Generic interface which can be used by multiple SC/M</a:t>
            </a:r>
          </a:p>
          <a:p>
            <a:pPr lvl="1"/>
            <a:r>
              <a:rPr lang="en-US" dirty="0"/>
              <a:t>Loaded by Components at runtime</a:t>
            </a:r>
          </a:p>
          <a:p>
            <a:r>
              <a:rPr lang="en-US" sz="2200" dirty="0"/>
              <a:t>Tightly-coupled with a component</a:t>
            </a:r>
          </a:p>
          <a:p>
            <a:pPr lvl="1"/>
            <a:r>
              <a:rPr lang="en-US" dirty="0"/>
              <a:t>Components call SC/M as a C++ class instance</a:t>
            </a:r>
          </a:p>
          <a:p>
            <a:pPr lvl="1"/>
            <a:r>
              <a:rPr lang="en-US" dirty="0"/>
              <a:t>Do not need to communicate via Links</a:t>
            </a:r>
          </a:p>
          <a:p>
            <a:pPr lvl="1"/>
            <a:r>
              <a:rPr lang="en-US" dirty="0"/>
              <a:t>SC/M cannot exist by themselves</a:t>
            </a:r>
          </a:p>
          <a:p>
            <a:r>
              <a:rPr lang="en-US" dirty="0"/>
              <a:t>Example</a:t>
            </a:r>
          </a:p>
          <a:p>
            <a:pPr lvl="1"/>
            <a:r>
              <a:rPr lang="en-US" dirty="0" err="1"/>
              <a:t>MemNIC</a:t>
            </a:r>
            <a:r>
              <a:rPr lang="en-US" dirty="0"/>
              <a:t>: Implements the network interface (</a:t>
            </a:r>
            <a:r>
              <a:rPr lang="en-US" dirty="0" err="1"/>
              <a:t>simpleNetwork</a:t>
            </a:r>
            <a:r>
              <a:rPr lang="en-US" dirty="0"/>
              <a:t>), </a:t>
            </a:r>
            <a:br>
              <a:rPr lang="en-US" dirty="0"/>
            </a:br>
            <a:r>
              <a:rPr lang="en-US" dirty="0"/>
              <a:t>used by caches to communicate over a network</a:t>
            </a:r>
          </a:p>
        </p:txBody>
      </p:sp>
      <p:sp>
        <p:nvSpPr>
          <p:cNvPr id="5" name="Rounded Rectangle 4"/>
          <p:cNvSpPr/>
          <p:nvPr/>
        </p:nvSpPr>
        <p:spPr>
          <a:xfrm>
            <a:off x="8246535" y="1540938"/>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a:t>Component: Cache</a:t>
            </a:r>
          </a:p>
        </p:txBody>
      </p:sp>
      <p:sp>
        <p:nvSpPr>
          <p:cNvPr id="6" name="Rounded Rectangle 5"/>
          <p:cNvSpPr/>
          <p:nvPr/>
        </p:nvSpPr>
        <p:spPr>
          <a:xfrm>
            <a:off x="8314271" y="3496738"/>
            <a:ext cx="1972733" cy="5926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Network</a:t>
            </a:r>
          </a:p>
        </p:txBody>
      </p:sp>
      <p:cxnSp>
        <p:nvCxnSpPr>
          <p:cNvPr id="8" name="Straight Arrow Connector 7"/>
          <p:cNvCxnSpPr>
            <a:stCxn id="10" idx="1"/>
            <a:endCxn id="6" idx="0"/>
          </p:cNvCxnSpPr>
          <p:nvPr/>
        </p:nvCxnSpPr>
        <p:spPr>
          <a:xfrm>
            <a:off x="9300635" y="2963337"/>
            <a:ext cx="2" cy="5334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0" name="Snip Diagonal Corner Rectangle 9"/>
          <p:cNvSpPr/>
          <p:nvPr/>
        </p:nvSpPr>
        <p:spPr>
          <a:xfrm>
            <a:off x="8580969" y="2370671"/>
            <a:ext cx="1439333"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SubComp</a:t>
            </a:r>
            <a:r>
              <a:rPr lang="en-US" dirty="0"/>
              <a:t>: </a:t>
            </a:r>
            <a:r>
              <a:rPr lang="en-US" dirty="0" err="1"/>
              <a:t>MemNIC</a:t>
            </a:r>
            <a:endParaRPr lang="en-US" dirty="0"/>
          </a:p>
        </p:txBody>
      </p:sp>
      <p:sp>
        <p:nvSpPr>
          <p:cNvPr id="15" name="Rounded Rectangle 14"/>
          <p:cNvSpPr/>
          <p:nvPr/>
        </p:nvSpPr>
        <p:spPr>
          <a:xfrm>
            <a:off x="8191503" y="4690538"/>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6" name="Snip Diagonal Corner Rectangle 15"/>
          <p:cNvSpPr/>
          <p:nvPr/>
        </p:nvSpPr>
        <p:spPr>
          <a:xfrm>
            <a:off x="8580969" y="4572005"/>
            <a:ext cx="1439333"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SubComp</a:t>
            </a:r>
            <a:r>
              <a:rPr lang="en-US" dirty="0"/>
              <a:t>: </a:t>
            </a:r>
            <a:r>
              <a:rPr lang="en-US" dirty="0" err="1"/>
              <a:t>MemNIC</a:t>
            </a:r>
            <a:endParaRPr lang="en-US" dirty="0"/>
          </a:p>
        </p:txBody>
      </p:sp>
      <p:cxnSp>
        <p:nvCxnSpPr>
          <p:cNvPr id="19" name="Straight Arrow Connector 18"/>
          <p:cNvCxnSpPr>
            <a:stCxn id="6" idx="2"/>
            <a:endCxn id="16" idx="3"/>
          </p:cNvCxnSpPr>
          <p:nvPr/>
        </p:nvCxnSpPr>
        <p:spPr>
          <a:xfrm flipH="1">
            <a:off x="9300635" y="4089405"/>
            <a:ext cx="2" cy="48260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12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a:t>
            </a:r>
            <a:r>
              <a:rPr lang="en-US" dirty="0"/>
              <a:t> Example</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48</a:t>
            </a:fld>
            <a:endParaRPr lang="en-US"/>
          </a:p>
        </p:txBody>
      </p:sp>
      <p:sp>
        <p:nvSpPr>
          <p:cNvPr id="3" name="Content Placeholder 2"/>
          <p:cNvSpPr>
            <a:spLocks noGrp="1"/>
          </p:cNvSpPr>
          <p:nvPr>
            <p:ph idx="1"/>
          </p:nvPr>
        </p:nvSpPr>
        <p:spPr/>
        <p:txBody>
          <a:bodyPr>
            <a:normAutofit/>
          </a:bodyPr>
          <a:lstStyle/>
          <a:p>
            <a:r>
              <a:rPr lang="en-US" sz="1800" dirty="0"/>
              <a:t>elements/</a:t>
            </a:r>
            <a:r>
              <a:rPr lang="en-US" sz="1800" dirty="0" err="1"/>
              <a:t>simpleElementExample</a:t>
            </a:r>
            <a:r>
              <a:rPr lang="en-US" sz="1800" dirty="0"/>
              <a:t>/</a:t>
            </a:r>
            <a:r>
              <a:rPr lang="en-US" sz="1800" dirty="0" err="1"/>
              <a:t>simpleSubComponent</a:t>
            </a:r>
            <a:r>
              <a:rPr lang="en-US" sz="1800" dirty="0"/>
              <a:t>.*</a:t>
            </a:r>
          </a:p>
          <a:p>
            <a:r>
              <a:rPr lang="en-US" sz="1800" dirty="0"/>
              <a:t>Trivial Component:</a:t>
            </a:r>
          </a:p>
          <a:p>
            <a:endParaRPr lang="en-US" sz="1800" dirty="0"/>
          </a:p>
          <a:p>
            <a:endParaRPr lang="en-US" sz="1800" dirty="0"/>
          </a:p>
          <a:p>
            <a:endParaRPr lang="en-US" sz="1800" dirty="0"/>
          </a:p>
          <a:p>
            <a:pPr marL="0" indent="0">
              <a:buNone/>
            </a:pPr>
            <a:endParaRPr lang="en-US" sz="1800" dirty="0"/>
          </a:p>
          <a:p>
            <a:r>
              <a:rPr lang="en-US" sz="1800" dirty="0"/>
              <a:t>Simple </a:t>
            </a:r>
            <a:r>
              <a:rPr lang="en-US" sz="1800" dirty="0" err="1"/>
              <a:t>SubComponent</a:t>
            </a:r>
            <a:r>
              <a:rPr lang="en-US" sz="1800" dirty="0"/>
              <a:t> Interface</a:t>
            </a:r>
          </a:p>
          <a:p>
            <a:endParaRPr lang="en-US" sz="1800" dirty="0"/>
          </a:p>
          <a:p>
            <a:endParaRPr lang="en-US" sz="1800" dirty="0"/>
          </a:p>
          <a:p>
            <a:endParaRPr lang="en-US" sz="1800" dirty="0"/>
          </a:p>
        </p:txBody>
      </p:sp>
      <p:sp>
        <p:nvSpPr>
          <p:cNvPr id="5" name="Rounded Rectangle 4"/>
          <p:cNvSpPr/>
          <p:nvPr/>
        </p:nvSpPr>
        <p:spPr>
          <a:xfrm>
            <a:off x="7972932"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242154"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7972932"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020835"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211337"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068851"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211337"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1617787" y="2207725"/>
            <a:ext cx="6235164"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SubComponentLoader</a:t>
            </a:r>
            <a:r>
              <a:rPr lang="en-US" sz="1400" dirty="0">
                <a:latin typeface="Consolas"/>
                <a:cs typeface="Consolas"/>
              </a:rPr>
              <a:t> : public Component {</a:t>
            </a:r>
          </a:p>
          <a:p>
            <a:r>
              <a:rPr lang="en-US" sz="1400" dirty="0">
                <a:latin typeface="Consolas"/>
                <a:cs typeface="Consolas"/>
              </a:rPr>
              <a:t>  // ... rest of class ...</a:t>
            </a:r>
          </a:p>
          <a:p>
            <a:r>
              <a:rPr lang="en-US" sz="1400" dirty="0">
                <a:latin typeface="Consolas"/>
                <a:cs typeface="Consolas"/>
              </a:rPr>
              <a:t> public:</a:t>
            </a:r>
          </a:p>
          <a:p>
            <a:r>
              <a:rPr lang="en-US" sz="1400" dirty="0">
                <a:latin typeface="Consolas"/>
                <a:cs typeface="Consolas"/>
              </a:rPr>
              <a:t>  </a:t>
            </a:r>
            <a:r>
              <a:rPr lang="en-US" sz="1400" dirty="0" err="1">
                <a:latin typeface="Consolas"/>
                <a:cs typeface="Consolas"/>
              </a:rPr>
              <a:t>SubComponentLoader</a:t>
            </a:r>
            <a:r>
              <a:rPr lang="en-US" sz="1400" dirty="0">
                <a:latin typeface="Consolas"/>
                <a:cs typeface="Consolas"/>
              </a:rPr>
              <a:t>(</a:t>
            </a:r>
            <a:r>
              <a:rPr lang="en-US" sz="1400" dirty="0" err="1">
                <a:latin typeface="Consolas"/>
                <a:cs typeface="Consolas"/>
              </a:rPr>
              <a:t>ComponentId_t</a:t>
            </a:r>
            <a:r>
              <a:rPr lang="en-US" sz="1400" dirty="0">
                <a:latin typeface="Consolas"/>
                <a:cs typeface="Consolas"/>
              </a:rPr>
              <a:t> id, SST::</a:t>
            </a:r>
            <a:r>
              <a:rPr lang="en-US" sz="1400" dirty="0" err="1">
                <a:latin typeface="Consolas"/>
                <a:cs typeface="Consolas"/>
              </a:rPr>
              <a:t>Params</a:t>
            </a:r>
            <a:r>
              <a:rPr lang="en-US" sz="1400" dirty="0">
                <a:latin typeface="Consolas"/>
                <a:cs typeface="Consolas"/>
              </a:rPr>
              <a:t>&amp; </a:t>
            </a:r>
            <a:r>
              <a:rPr lang="en-US" sz="1400" dirty="0" err="1">
                <a:latin typeface="Consolas"/>
                <a:cs typeface="Consolas"/>
              </a:rPr>
              <a:t>params</a:t>
            </a:r>
            <a:r>
              <a:rPr lang="en-US" sz="1400" dirty="0">
                <a:latin typeface="Consolas"/>
                <a:cs typeface="Consolas"/>
              </a:rPr>
              <a:t>);</a:t>
            </a:r>
          </a:p>
          <a:p>
            <a:r>
              <a:rPr lang="en-US" sz="1400" dirty="0">
                <a:latin typeface="Consolas"/>
                <a:cs typeface="Consolas"/>
              </a:rPr>
              <a:t> private:</a:t>
            </a:r>
          </a:p>
          <a:p>
            <a:r>
              <a:rPr lang="en-US" sz="1400" dirty="0">
                <a:latin typeface="Consolas"/>
                <a:cs typeface="Consolas"/>
              </a:rPr>
              <a:t>  bool tick(SST::</a:t>
            </a:r>
            <a:r>
              <a:rPr lang="en-US" sz="1400" dirty="0" err="1">
                <a:latin typeface="Consolas"/>
                <a:cs typeface="Consolas"/>
              </a:rPr>
              <a:t>Cycle_t</a:t>
            </a:r>
            <a:r>
              <a:rPr lang="en-US" sz="1400" dirty="0">
                <a:latin typeface="Consolas"/>
                <a:cs typeface="Consolas"/>
              </a:rPr>
              <a:t>);   </a:t>
            </a:r>
          </a:p>
          <a:p>
            <a:r>
              <a:rPr lang="en-US" sz="1400" dirty="0">
                <a:latin typeface="Consolas"/>
                <a:cs typeface="Consolas"/>
              </a:rPr>
              <a:t>  </a:t>
            </a:r>
            <a:r>
              <a:rPr lang="en-US" sz="1400" dirty="0" err="1">
                <a:latin typeface="Consolas"/>
                <a:cs typeface="Consolas"/>
              </a:rPr>
              <a:t>std</a:t>
            </a:r>
            <a:r>
              <a:rPr lang="en-US" sz="1400" dirty="0">
                <a:latin typeface="Consolas"/>
                <a:cs typeface="Consolas"/>
              </a:rPr>
              <a:t>::vector&lt;</a:t>
            </a:r>
            <a:r>
              <a:rPr lang="en-US" sz="1400" dirty="0" err="1">
                <a:latin typeface="Consolas"/>
                <a:cs typeface="Consolas"/>
              </a:rPr>
              <a:t>SubCompInterface</a:t>
            </a:r>
            <a:r>
              <a:rPr lang="en-US" sz="1400" dirty="0">
                <a:latin typeface="Consolas"/>
                <a:cs typeface="Consolas"/>
              </a:rPr>
              <a:t>*&gt; </a:t>
            </a:r>
            <a:r>
              <a:rPr lang="en-US" sz="1400" dirty="0" err="1">
                <a:latin typeface="Consolas"/>
                <a:cs typeface="Consolas"/>
              </a:rPr>
              <a:t>subComps</a:t>
            </a:r>
            <a:r>
              <a:rPr lang="en-US" sz="1400" dirty="0">
                <a:latin typeface="Consolas"/>
                <a:cs typeface="Consolas"/>
              </a:rPr>
              <a:t>;</a:t>
            </a:r>
          </a:p>
          <a:p>
            <a:r>
              <a:rPr lang="en-US" sz="1400" dirty="0">
                <a:latin typeface="Consolas"/>
                <a:cs typeface="Consolas"/>
              </a:rPr>
              <a:t>};</a:t>
            </a:r>
          </a:p>
        </p:txBody>
      </p:sp>
      <p:sp>
        <p:nvSpPr>
          <p:cNvPr id="20" name="TextBox 19"/>
          <p:cNvSpPr txBox="1"/>
          <p:nvPr/>
        </p:nvSpPr>
        <p:spPr>
          <a:xfrm>
            <a:off x="1617787" y="4572010"/>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SubCompInterface</a:t>
            </a:r>
            <a:r>
              <a:rPr lang="en-US" sz="1400" dirty="0">
                <a:latin typeface="Consolas"/>
                <a:cs typeface="Consolas"/>
              </a:rPr>
              <a:t> : public SST::</a:t>
            </a:r>
            <a:r>
              <a:rPr lang="en-US" sz="1400" dirty="0" err="1">
                <a:latin typeface="Consolas"/>
                <a:cs typeface="Consolas"/>
              </a:rPr>
              <a:t>SubComponent</a:t>
            </a:r>
            <a:r>
              <a:rPr lang="en-US" sz="1400" dirty="0">
                <a:latin typeface="Consolas"/>
                <a:cs typeface="Consolas"/>
              </a:rPr>
              <a:t> {</a:t>
            </a:r>
          </a:p>
          <a:p>
            <a:r>
              <a:rPr lang="en-US" sz="1400" dirty="0">
                <a:latin typeface="Consolas"/>
                <a:cs typeface="Consolas"/>
              </a:rPr>
              <a:t> public:    </a:t>
            </a:r>
          </a:p>
          <a:p>
            <a:r>
              <a:rPr lang="en-US" sz="1400" dirty="0">
                <a:latin typeface="Consolas"/>
                <a:cs typeface="Consolas"/>
              </a:rPr>
              <a:t>  </a:t>
            </a:r>
            <a:r>
              <a:rPr lang="en-US" sz="1400" dirty="0" err="1">
                <a:latin typeface="Consolas"/>
                <a:cs typeface="Consolas"/>
              </a:rPr>
              <a:t>SubCompInterface</a:t>
            </a:r>
            <a:r>
              <a:rPr lang="en-US" sz="1400" dirty="0">
                <a:latin typeface="Consolas"/>
                <a:cs typeface="Consolas"/>
              </a:rPr>
              <a:t>(Component *owner) : </a:t>
            </a:r>
          </a:p>
          <a:p>
            <a:r>
              <a:rPr lang="en-US" sz="1400" dirty="0">
                <a:latin typeface="Consolas"/>
                <a:cs typeface="Consolas"/>
              </a:rPr>
              <a:t>      </a:t>
            </a:r>
            <a:r>
              <a:rPr lang="en-US" sz="1400" dirty="0" err="1">
                <a:latin typeface="Consolas"/>
                <a:cs typeface="Consolas"/>
              </a:rPr>
              <a:t>SubComponent</a:t>
            </a:r>
            <a:r>
              <a:rPr lang="en-US" sz="1400" dirty="0">
                <a:latin typeface="Consolas"/>
                <a:cs typeface="Consolas"/>
              </a:rPr>
              <a:t>(</a:t>
            </a:r>
            <a:r>
              <a:rPr lang="en-US" sz="1400" dirty="0" err="1">
                <a:latin typeface="Consolas"/>
                <a:cs typeface="Consolas"/>
              </a:rPr>
              <a:t>owningComponent</a:t>
            </a:r>
            <a:r>
              <a:rPr lang="en-US" sz="1400" dirty="0">
                <a:latin typeface="Consolas"/>
                <a:cs typeface="Consolas"/>
              </a:rPr>
              <a:t>) { }</a:t>
            </a:r>
          </a:p>
          <a:p>
            <a:r>
              <a:rPr lang="en-US" sz="1400" dirty="0">
                <a:latin typeface="Consolas"/>
                <a:cs typeface="Consolas"/>
              </a:rPr>
              <a:t>  virtual ~</a:t>
            </a:r>
            <a:r>
              <a:rPr lang="en-US" sz="1400" dirty="0" err="1">
                <a:latin typeface="Consolas"/>
                <a:cs typeface="Consolas"/>
              </a:rPr>
              <a:t>SubCompInterface</a:t>
            </a:r>
            <a:r>
              <a:rPr lang="en-US" sz="1400" dirty="0">
                <a:latin typeface="Consolas"/>
                <a:cs typeface="Consolas"/>
              </a:rPr>
              <a:t>() {}    </a:t>
            </a:r>
          </a:p>
          <a:p>
            <a:r>
              <a:rPr lang="en-US" sz="1400" dirty="0">
                <a:latin typeface="Consolas"/>
                <a:cs typeface="Consolas"/>
              </a:rPr>
              <a:t>  virtual  void clock(SST::</a:t>
            </a:r>
            <a:r>
              <a:rPr lang="en-US" sz="1400" dirty="0" err="1">
                <a:latin typeface="Consolas"/>
                <a:cs typeface="Consolas"/>
              </a:rPr>
              <a:t>Cycle_t</a:t>
            </a:r>
            <a:r>
              <a:rPr lang="en-US" sz="1400" dirty="0">
                <a:latin typeface="Consolas"/>
                <a:cs typeface="Consolas"/>
              </a:rPr>
              <a:t>) = 0;</a:t>
            </a:r>
          </a:p>
          <a:p>
            <a:r>
              <a:rPr lang="en-US" sz="1400" dirty="0">
                <a:latin typeface="Consolas"/>
                <a:cs typeface="Consolas"/>
              </a:rPr>
              <a:t>};</a:t>
            </a:r>
          </a:p>
        </p:txBody>
      </p:sp>
    </p:spTree>
    <p:extLst>
      <p:ext uri="{BB962C8B-B14F-4D97-AF65-F5344CB8AC3E}">
        <p14:creationId xmlns:p14="http://schemas.microsoft.com/office/powerpoint/2010/main" val="94030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SubComponent</a:t>
            </a:r>
            <a:r>
              <a:rPr lang="en-US" dirty="0"/>
              <a:t> Example</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49</a:t>
            </a:fld>
            <a:endParaRPr lang="en-US"/>
          </a:p>
        </p:txBody>
      </p:sp>
      <p:sp>
        <p:nvSpPr>
          <p:cNvPr id="3" name="Content Placeholder 2"/>
          <p:cNvSpPr>
            <a:spLocks noGrp="1"/>
          </p:cNvSpPr>
          <p:nvPr>
            <p:ph idx="1"/>
          </p:nvPr>
        </p:nvSpPr>
        <p:spPr/>
        <p:txBody>
          <a:bodyPr>
            <a:normAutofit/>
          </a:bodyPr>
          <a:lstStyle/>
          <a:p>
            <a:r>
              <a:rPr lang="en-US" sz="1800" dirty="0"/>
              <a:t>Loader Loading</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Loader increments </a:t>
            </a:r>
            <a:r>
              <a:rPr lang="en-US" sz="1800" dirty="0" err="1"/>
              <a:t>SubComponent</a:t>
            </a:r>
            <a:r>
              <a:rPr lang="en-US" sz="1800" dirty="0"/>
              <a:t> Clocks</a:t>
            </a:r>
          </a:p>
          <a:p>
            <a:endParaRPr lang="en-US" sz="1800" dirty="0"/>
          </a:p>
        </p:txBody>
      </p:sp>
      <p:sp>
        <p:nvSpPr>
          <p:cNvPr id="5" name="Rounded Rectangle 4"/>
          <p:cNvSpPr/>
          <p:nvPr/>
        </p:nvSpPr>
        <p:spPr>
          <a:xfrm>
            <a:off x="7972932"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242154"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7972932"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020835"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211337"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068851"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211337"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1563210" y="1799909"/>
            <a:ext cx="6309122" cy="21236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err="1">
                <a:latin typeface="Consolas"/>
                <a:cs typeface="Consolas"/>
              </a:rPr>
              <a:t>SubComponentLoader</a:t>
            </a:r>
            <a:r>
              <a:rPr lang="en-US" sz="1200" dirty="0">
                <a:latin typeface="Consolas"/>
                <a:cs typeface="Consolas"/>
              </a:rPr>
              <a:t>::</a:t>
            </a:r>
            <a:r>
              <a:rPr lang="en-US" sz="1200" dirty="0" err="1">
                <a:latin typeface="Consolas"/>
                <a:cs typeface="Consolas"/>
              </a:rPr>
              <a:t>SubComponentLoader</a:t>
            </a:r>
            <a:r>
              <a:rPr lang="en-US" sz="1200" dirty="0">
                <a:latin typeface="Consolas"/>
                <a:cs typeface="Consolas"/>
              </a:rPr>
              <a:t>(</a:t>
            </a:r>
            <a:r>
              <a:rPr lang="en-US" sz="1200" dirty="0" err="1">
                <a:latin typeface="Consolas"/>
                <a:cs typeface="Consolas"/>
              </a:rPr>
              <a:t>ComponentId_t</a:t>
            </a:r>
            <a:r>
              <a:rPr lang="en-US" sz="1200" dirty="0">
                <a:latin typeface="Consolas"/>
                <a:cs typeface="Consolas"/>
              </a:rPr>
              <a:t> id, </a:t>
            </a:r>
            <a:r>
              <a:rPr lang="en-US" sz="1200" dirty="0" err="1">
                <a:latin typeface="Consolas"/>
                <a:cs typeface="Consolas"/>
              </a:rPr>
              <a:t>Params</a:t>
            </a:r>
            <a:r>
              <a:rPr lang="en-US" sz="1200" dirty="0">
                <a:latin typeface="Consolas"/>
                <a:cs typeface="Consolas"/>
              </a:rPr>
              <a:t> &amp;</a:t>
            </a:r>
            <a:r>
              <a:rPr lang="en-US" sz="1200" dirty="0" err="1">
                <a:latin typeface="Consolas"/>
                <a:cs typeface="Consolas"/>
              </a:rPr>
              <a:t>params</a:t>
            </a:r>
            <a:r>
              <a:rPr lang="en-US" sz="1200" dirty="0">
                <a:latin typeface="Consolas"/>
                <a:cs typeface="Consolas"/>
              </a:rPr>
              <a:t>)   </a:t>
            </a:r>
          </a:p>
          <a:p>
            <a:r>
              <a:rPr lang="en-US" sz="1200" dirty="0">
                <a:latin typeface="Consolas"/>
                <a:cs typeface="Consolas"/>
              </a:rPr>
              <a:t>  : Component(id){</a:t>
            </a:r>
          </a:p>
          <a:p>
            <a:r>
              <a:rPr lang="en-US" sz="1200" dirty="0">
                <a:latin typeface="Consolas"/>
                <a:cs typeface="Consolas"/>
              </a:rPr>
              <a:t>  </a:t>
            </a:r>
            <a:r>
              <a:rPr lang="en-US" sz="1200" dirty="0" err="1">
                <a:latin typeface="Consolas"/>
                <a:cs typeface="Consolas"/>
              </a:rPr>
              <a:t>SubComponentSlotInfo</a:t>
            </a:r>
            <a:r>
              <a:rPr lang="en-US" sz="1200" dirty="0">
                <a:latin typeface="Consolas"/>
                <a:cs typeface="Consolas"/>
              </a:rPr>
              <a:t>* info = </a:t>
            </a:r>
            <a:r>
              <a:rPr lang="en-US" sz="1200" dirty="0" err="1">
                <a:latin typeface="Consolas"/>
                <a:cs typeface="Consolas"/>
              </a:rPr>
              <a:t>getSubComponentSlotInfo</a:t>
            </a:r>
            <a:r>
              <a:rPr lang="en-US" sz="1200" dirty="0">
                <a:latin typeface="Consolas"/>
                <a:cs typeface="Consolas"/>
              </a:rPr>
              <a:t>("</a:t>
            </a:r>
            <a:r>
              <a:rPr lang="en-US" sz="1200" dirty="0" err="1">
                <a:latin typeface="Consolas"/>
                <a:cs typeface="Consolas"/>
              </a:rPr>
              <a:t>mySubComp</a:t>
            </a:r>
            <a:r>
              <a:rPr lang="en-US" sz="1200" dirty="0">
                <a:latin typeface="Consolas"/>
                <a:cs typeface="Consolas"/>
              </a:rPr>
              <a:t>");</a:t>
            </a:r>
          </a:p>
          <a:p>
            <a:endParaRPr lang="en-US" sz="1200" dirty="0">
              <a:latin typeface="Consolas"/>
              <a:cs typeface="Consolas"/>
            </a:endParaRPr>
          </a:p>
          <a:p>
            <a:r>
              <a:rPr lang="en-US" sz="1200" dirty="0">
                <a:latin typeface="Consolas"/>
                <a:cs typeface="Consolas"/>
              </a:rPr>
              <a:t>  </a:t>
            </a:r>
            <a:r>
              <a:rPr lang="en-US" sz="1200" b="1" dirty="0">
                <a:latin typeface="Consolas"/>
                <a:cs typeface="Consolas"/>
              </a:rPr>
              <a:t>info-&gt;</a:t>
            </a:r>
            <a:r>
              <a:rPr lang="en-US" sz="1200" b="1" dirty="0" err="1">
                <a:latin typeface="Consolas"/>
                <a:cs typeface="Consolas"/>
              </a:rPr>
              <a:t>createAll</a:t>
            </a:r>
            <a:r>
              <a:rPr lang="en-US" sz="1200" b="1" dirty="0">
                <a:latin typeface="Consolas"/>
                <a:cs typeface="Consolas"/>
              </a:rPr>
              <a:t>(</a:t>
            </a:r>
            <a:r>
              <a:rPr lang="en-US" sz="1200" b="1" dirty="0" err="1">
                <a:latin typeface="Consolas"/>
                <a:cs typeface="Consolas"/>
              </a:rPr>
              <a:t>subComps</a:t>
            </a:r>
            <a:r>
              <a:rPr lang="en-US" sz="1200" b="1" dirty="0">
                <a:latin typeface="Consolas"/>
                <a:cs typeface="Consolas"/>
              </a:rPr>
              <a:t>);</a:t>
            </a:r>
          </a:p>
          <a:p>
            <a:endParaRPr lang="en-US" sz="1200" dirty="0">
              <a:latin typeface="Consolas"/>
              <a:cs typeface="Consolas"/>
            </a:endParaRPr>
          </a:p>
          <a:p>
            <a:r>
              <a:rPr lang="en-US" sz="1200" dirty="0">
                <a:latin typeface="Consolas"/>
                <a:cs typeface="Consolas"/>
              </a:rPr>
              <a:t>  </a:t>
            </a:r>
            <a:r>
              <a:rPr lang="en-US" sz="1200" dirty="0" err="1">
                <a:latin typeface="Consolas"/>
                <a:cs typeface="Consolas"/>
              </a:rPr>
              <a:t>std</a:t>
            </a:r>
            <a:r>
              <a:rPr lang="en-US" sz="1200" dirty="0">
                <a:latin typeface="Consolas"/>
                <a:cs typeface="Consolas"/>
              </a:rPr>
              <a:t>::string </a:t>
            </a:r>
            <a:r>
              <a:rPr lang="en-US" sz="1200" dirty="0" err="1">
                <a:latin typeface="Consolas"/>
                <a:cs typeface="Consolas"/>
              </a:rPr>
              <a:t>freq</a:t>
            </a:r>
            <a:r>
              <a:rPr lang="en-US" sz="1200" dirty="0">
                <a:latin typeface="Consolas"/>
                <a:cs typeface="Consolas"/>
              </a:rPr>
              <a:t> = </a:t>
            </a:r>
            <a:r>
              <a:rPr lang="en-US" sz="1200" dirty="0" err="1">
                <a:latin typeface="Consolas"/>
                <a:cs typeface="Consolas"/>
              </a:rPr>
              <a:t>params.find</a:t>
            </a:r>
            <a:r>
              <a:rPr lang="en-US" sz="1200" dirty="0">
                <a:latin typeface="Consolas"/>
                <a:cs typeface="Consolas"/>
              </a:rPr>
              <a:t>&lt;</a:t>
            </a:r>
            <a:r>
              <a:rPr lang="en-US" sz="1200" dirty="0" err="1">
                <a:latin typeface="Consolas"/>
                <a:cs typeface="Consolas"/>
              </a:rPr>
              <a:t>std</a:t>
            </a:r>
            <a:r>
              <a:rPr lang="en-US" sz="1200" dirty="0">
                <a:latin typeface="Consolas"/>
                <a:cs typeface="Consolas"/>
              </a:rPr>
              <a:t>::string&gt;("clock", "1GHz");</a:t>
            </a:r>
          </a:p>
          <a:p>
            <a:r>
              <a:rPr lang="en-US" sz="1200" dirty="0">
                <a:latin typeface="Consolas"/>
                <a:cs typeface="Consolas"/>
              </a:rPr>
              <a:t>  </a:t>
            </a:r>
            <a:r>
              <a:rPr lang="en-US" sz="1200" dirty="0" err="1">
                <a:latin typeface="Consolas"/>
                <a:cs typeface="Consolas"/>
              </a:rPr>
              <a:t>registerClock</a:t>
            </a:r>
            <a:r>
              <a:rPr lang="en-US" sz="1200" dirty="0">
                <a:latin typeface="Consolas"/>
                <a:cs typeface="Consolas"/>
              </a:rPr>
              <a:t>( </a:t>
            </a:r>
            <a:r>
              <a:rPr lang="en-US" sz="1200" dirty="0" err="1">
                <a:latin typeface="Consolas"/>
                <a:cs typeface="Consolas"/>
              </a:rPr>
              <a:t>freq</a:t>
            </a:r>
            <a:r>
              <a:rPr lang="en-US" sz="1200" dirty="0">
                <a:latin typeface="Consolas"/>
                <a:cs typeface="Consolas"/>
              </a:rPr>
              <a:t>, </a:t>
            </a:r>
          </a:p>
          <a:p>
            <a:r>
              <a:rPr lang="en-US" sz="1200" dirty="0">
                <a:latin typeface="Consolas"/>
                <a:cs typeface="Consolas"/>
              </a:rPr>
              <a:t>                 new Clock::Handler&lt;</a:t>
            </a:r>
            <a:r>
              <a:rPr lang="en-US" sz="1200" dirty="0" err="1">
                <a:latin typeface="Consolas"/>
                <a:cs typeface="Consolas"/>
              </a:rPr>
              <a:t>SubComponentLoader</a:t>
            </a:r>
            <a:r>
              <a:rPr lang="en-US" sz="1200" dirty="0">
                <a:latin typeface="Consolas"/>
                <a:cs typeface="Consolas"/>
              </a:rPr>
              <a:t>&gt;(this,   </a:t>
            </a:r>
          </a:p>
          <a:p>
            <a:r>
              <a:rPr lang="en-US" sz="1200" dirty="0">
                <a:latin typeface="Consolas"/>
                <a:cs typeface="Consolas"/>
              </a:rPr>
              <a:t>                                           &amp;</a:t>
            </a:r>
            <a:r>
              <a:rPr lang="en-US" sz="1200" dirty="0" err="1">
                <a:latin typeface="Consolas"/>
                <a:cs typeface="Consolas"/>
              </a:rPr>
              <a:t>SubComponentLoader</a:t>
            </a:r>
            <a:r>
              <a:rPr lang="en-US" sz="1200" dirty="0">
                <a:latin typeface="Consolas"/>
                <a:cs typeface="Consolas"/>
              </a:rPr>
              <a:t>::tick )); </a:t>
            </a:r>
          </a:p>
          <a:p>
            <a:r>
              <a:rPr lang="en-US" sz="1200" dirty="0">
                <a:latin typeface="Consolas"/>
                <a:cs typeface="Consolas"/>
              </a:rPr>
              <a:t>}</a:t>
            </a:r>
          </a:p>
        </p:txBody>
      </p:sp>
      <p:sp>
        <p:nvSpPr>
          <p:cNvPr id="19" name="TextBox 18"/>
          <p:cNvSpPr txBox="1"/>
          <p:nvPr/>
        </p:nvSpPr>
        <p:spPr>
          <a:xfrm>
            <a:off x="1521215" y="4809914"/>
            <a:ext cx="630912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bool </a:t>
            </a:r>
            <a:r>
              <a:rPr lang="en-US" sz="1200" dirty="0" err="1">
                <a:latin typeface="Consolas"/>
                <a:cs typeface="Consolas"/>
              </a:rPr>
              <a:t>SubComponentLoader</a:t>
            </a:r>
            <a:r>
              <a:rPr lang="en-US" sz="1200" dirty="0">
                <a:latin typeface="Consolas"/>
                <a:cs typeface="Consolas"/>
              </a:rPr>
              <a:t>::tick(</a:t>
            </a:r>
            <a:r>
              <a:rPr lang="en-US" sz="1200" dirty="0" err="1">
                <a:latin typeface="Consolas"/>
                <a:cs typeface="Consolas"/>
              </a:rPr>
              <a:t>Cycle_t</a:t>
            </a:r>
            <a:r>
              <a:rPr lang="en-US" sz="1200" dirty="0">
                <a:latin typeface="Consolas"/>
                <a:cs typeface="Consolas"/>
              </a:rPr>
              <a:t> </a:t>
            </a:r>
            <a:r>
              <a:rPr lang="en-US" sz="1200" dirty="0" err="1">
                <a:latin typeface="Consolas"/>
                <a:cs typeface="Consolas"/>
              </a:rPr>
              <a:t>cyc</a:t>
            </a:r>
            <a:r>
              <a:rPr lang="en-US" sz="1200" dirty="0">
                <a:latin typeface="Consolas"/>
                <a:cs typeface="Consolas"/>
              </a:rPr>
              <a:t>){</a:t>
            </a:r>
          </a:p>
          <a:p>
            <a:r>
              <a:rPr lang="en-US" sz="1200" dirty="0">
                <a:latin typeface="Consolas"/>
                <a:cs typeface="Consolas"/>
              </a:rPr>
              <a:t>  for ( auto sub : </a:t>
            </a:r>
            <a:r>
              <a:rPr lang="en-US" sz="1200" dirty="0" err="1">
                <a:latin typeface="Consolas"/>
                <a:cs typeface="Consolas"/>
              </a:rPr>
              <a:t>subComps</a:t>
            </a:r>
            <a:r>
              <a:rPr lang="en-US" sz="1200" dirty="0">
                <a:latin typeface="Consolas"/>
                <a:cs typeface="Consolas"/>
              </a:rPr>
              <a:t> ) {</a:t>
            </a:r>
          </a:p>
          <a:p>
            <a:r>
              <a:rPr lang="en-US" sz="1200" dirty="0">
                <a:latin typeface="Consolas"/>
                <a:cs typeface="Consolas"/>
              </a:rPr>
              <a:t>    sub-&gt;clock(</a:t>
            </a:r>
            <a:r>
              <a:rPr lang="en-US" sz="1200" dirty="0" err="1">
                <a:latin typeface="Consolas"/>
                <a:cs typeface="Consolas"/>
              </a:rPr>
              <a:t>cyc</a:t>
            </a:r>
            <a:r>
              <a:rPr lang="en-US" sz="1200" dirty="0">
                <a:latin typeface="Consolas"/>
                <a:cs typeface="Consolas"/>
              </a:rPr>
              <a:t>);</a:t>
            </a:r>
          </a:p>
          <a:p>
            <a:r>
              <a:rPr lang="en-US" sz="1200" dirty="0">
                <a:latin typeface="Consolas"/>
                <a:cs typeface="Consolas"/>
              </a:rPr>
              <a:t>  }</a:t>
            </a:r>
          </a:p>
          <a:p>
            <a:r>
              <a:rPr lang="en-US" sz="1200" dirty="0">
                <a:latin typeface="Consolas"/>
                <a:cs typeface="Consolas"/>
              </a:rPr>
              <a:t>  return false;</a:t>
            </a:r>
          </a:p>
          <a:p>
            <a:r>
              <a:rPr lang="en-US" sz="1200" dirty="0">
                <a:latin typeface="Consolas"/>
                <a:cs typeface="Consolas"/>
              </a:rPr>
              <a:t>}</a:t>
            </a:r>
          </a:p>
        </p:txBody>
      </p:sp>
    </p:spTree>
    <p:extLst>
      <p:ext uri="{BB962C8B-B14F-4D97-AF65-F5344CB8AC3E}">
        <p14:creationId xmlns:p14="http://schemas.microsoft.com/office/powerpoint/2010/main" val="17205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ElementInfo</a:t>
            </a:r>
            <a:r>
              <a:rPr lang="en-US" dirty="0"/>
              <a:t> – Additional Info</a:t>
            </a:r>
          </a:p>
        </p:txBody>
      </p:sp>
      <p:sp>
        <p:nvSpPr>
          <p:cNvPr id="5" name="Slide Number Placeholder 4"/>
          <p:cNvSpPr>
            <a:spLocks noGrp="1"/>
          </p:cNvSpPr>
          <p:nvPr>
            <p:ph type="sldNum" sz="quarter" idx="4"/>
          </p:nvPr>
        </p:nvSpPr>
        <p:spPr/>
        <p:txBody>
          <a:bodyPr/>
          <a:lstStyle/>
          <a:p>
            <a:fld id="{A5E55A7B-7854-E145-92D9-B491DF4BAE2D}" type="slidenum">
              <a:rPr lang="en-US" smtClean="0"/>
              <a:pPr/>
              <a:t>5</a:t>
            </a:fld>
            <a:endParaRPr lang="en-US" dirty="0"/>
          </a:p>
        </p:txBody>
      </p:sp>
      <p:sp>
        <p:nvSpPr>
          <p:cNvPr id="3" name="Content Placeholder 2"/>
          <p:cNvSpPr>
            <a:spLocks noGrp="1"/>
          </p:cNvSpPr>
          <p:nvPr>
            <p:ph idx="1"/>
          </p:nvPr>
        </p:nvSpPr>
        <p:spPr/>
        <p:txBody>
          <a:bodyPr>
            <a:normAutofit/>
          </a:bodyPr>
          <a:lstStyle/>
          <a:p>
            <a:r>
              <a:rPr lang="en-US" dirty="0"/>
              <a:t>In addition to registration, some elements will require additional documentation.  These shared documentation macros are:</a:t>
            </a:r>
          </a:p>
          <a:p>
            <a:pPr lvl="1"/>
            <a:r>
              <a:rPr lang="en-US" dirty="0"/>
              <a:t>SST_ELI_ELEMENT_VERSION(major, minor, tertiary)</a:t>
            </a:r>
          </a:p>
          <a:p>
            <a:pPr lvl="1"/>
            <a:r>
              <a:rPr lang="en-US" dirty="0"/>
              <a:t>SST_ELI_DOCUMENT_PARAMS(...)</a:t>
            </a:r>
          </a:p>
          <a:p>
            <a:pPr lvl="1"/>
            <a:r>
              <a:rPr lang="en-US" dirty="0"/>
              <a:t>SST_ELI_DOCUMENT_STATISTICS(...) </a:t>
            </a:r>
          </a:p>
          <a:p>
            <a:pPr lvl="1"/>
            <a:r>
              <a:rPr lang="en-US" dirty="0"/>
              <a:t>SST_ELI_DOCUMENT_PORTS(...) </a:t>
            </a:r>
          </a:p>
          <a:p>
            <a:pPr lvl="1"/>
            <a:r>
              <a:rPr lang="en-US" dirty="0"/>
              <a:t>SST_ELI_DOCUMENT_SUBCOMPONENT_SLOTS(...) </a:t>
            </a:r>
          </a:p>
          <a:p>
            <a:pPr lvl="1"/>
            <a:endParaRPr lang="en-US" dirty="0"/>
          </a:p>
          <a:p>
            <a:pPr lvl="1"/>
            <a:endParaRPr lang="en-US" dirty="0"/>
          </a:p>
        </p:txBody>
      </p:sp>
    </p:spTree>
    <p:extLst>
      <p:ext uri="{BB962C8B-B14F-4D97-AF65-F5344CB8AC3E}">
        <p14:creationId xmlns:p14="http://schemas.microsoft.com/office/powerpoint/2010/main" val="3550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SubComponent</a:t>
            </a:r>
            <a:r>
              <a:rPr lang="en-US" sz="3600" dirty="0"/>
              <a:t> Example: “Sender”</a:t>
            </a:r>
          </a:p>
        </p:txBody>
      </p:sp>
      <p:sp>
        <p:nvSpPr>
          <p:cNvPr id="23" name="Slide Number Placeholder 22"/>
          <p:cNvSpPr>
            <a:spLocks noGrp="1"/>
          </p:cNvSpPr>
          <p:nvPr>
            <p:ph type="sldNum" sz="quarter" idx="4"/>
          </p:nvPr>
        </p:nvSpPr>
        <p:spPr/>
        <p:txBody>
          <a:bodyPr/>
          <a:lstStyle/>
          <a:p>
            <a:fld id="{A5E55A7B-7854-E145-92D9-B491DF4BAE2D}" type="slidenum">
              <a:rPr lang="en-US" smtClean="0"/>
              <a:pPr/>
              <a:t>50</a:t>
            </a:fld>
            <a:endParaRPr lang="en-US"/>
          </a:p>
        </p:txBody>
      </p:sp>
      <p:sp>
        <p:nvSpPr>
          <p:cNvPr id="3" name="Content Placeholder 2"/>
          <p:cNvSpPr>
            <a:spLocks noGrp="1"/>
          </p:cNvSpPr>
          <p:nvPr>
            <p:ph idx="1"/>
          </p:nvPr>
        </p:nvSpPr>
        <p:spPr/>
        <p:txBody>
          <a:bodyPr>
            <a:normAutofit/>
          </a:bodyPr>
          <a:lstStyle/>
          <a:p>
            <a:r>
              <a:rPr lang="en-US" sz="1800" dirty="0"/>
              <a:t>“Sender”</a:t>
            </a:r>
          </a:p>
          <a:p>
            <a:endParaRPr lang="en-US" sz="1800" dirty="0"/>
          </a:p>
          <a:p>
            <a:endParaRPr lang="en-US" sz="1800" dirty="0"/>
          </a:p>
          <a:p>
            <a:endParaRPr lang="en-US" sz="1800" dirty="0"/>
          </a:p>
          <a:p>
            <a:pPr marL="0" indent="0">
              <a:buNone/>
            </a:pPr>
            <a:endParaRPr lang="en-US" sz="1800" dirty="0"/>
          </a:p>
          <a:p>
            <a:r>
              <a:rPr lang="en-US" sz="1800" dirty="0"/>
              <a:t>Implementation</a:t>
            </a:r>
          </a:p>
          <a:p>
            <a:endParaRPr lang="en-US" sz="1800" dirty="0"/>
          </a:p>
          <a:p>
            <a:endParaRPr lang="en-US" sz="1800" dirty="0"/>
          </a:p>
          <a:p>
            <a:endParaRPr lang="en-US" sz="1800" dirty="0"/>
          </a:p>
        </p:txBody>
      </p:sp>
      <p:sp>
        <p:nvSpPr>
          <p:cNvPr id="5" name="Rounded Rectangle 4"/>
          <p:cNvSpPr/>
          <p:nvPr/>
        </p:nvSpPr>
        <p:spPr>
          <a:xfrm>
            <a:off x="7972932" y="1540938"/>
            <a:ext cx="2634472"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a:t>SubComponentLoader</a:t>
            </a:r>
            <a:endParaRPr lang="en-US" dirty="0"/>
          </a:p>
        </p:txBody>
      </p:sp>
      <p:cxnSp>
        <p:nvCxnSpPr>
          <p:cNvPr id="8" name="Straight Arrow Connector 7"/>
          <p:cNvCxnSpPr>
            <a:stCxn id="10" idx="1"/>
            <a:endCxn id="16" idx="3"/>
          </p:cNvCxnSpPr>
          <p:nvPr/>
        </p:nvCxnSpPr>
        <p:spPr>
          <a:xfrm>
            <a:off x="9242154" y="2963337"/>
            <a:ext cx="0" cy="160866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7972932" y="4690538"/>
            <a:ext cx="257944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sp>
        <p:nvSpPr>
          <p:cNvPr id="14" name="Snip Diagonal Corner Rectangle 13"/>
          <p:cNvSpPr/>
          <p:nvPr/>
        </p:nvSpPr>
        <p:spPr>
          <a:xfrm>
            <a:off x="8020835" y="2048943"/>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8211337" y="2370671"/>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8068851" y="4778905"/>
            <a:ext cx="2442634" cy="771532"/>
          </a:xfrm>
          <a:prstGeom prst="snip2DiagRect">
            <a:avLst/>
          </a:prstGeom>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8211337" y="4572005"/>
            <a:ext cx="2061634" cy="592666"/>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sp>
        <p:nvSpPr>
          <p:cNvPr id="18" name="TextBox 17"/>
          <p:cNvSpPr txBox="1"/>
          <p:nvPr/>
        </p:nvSpPr>
        <p:spPr>
          <a:xfrm>
            <a:off x="1832239" y="1115593"/>
            <a:ext cx="5806261"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class </a:t>
            </a:r>
            <a:r>
              <a:rPr lang="en-US" sz="1400" dirty="0" err="1">
                <a:latin typeface="Consolas"/>
                <a:cs typeface="Consolas"/>
              </a:rPr>
              <a:t>SubCompSender</a:t>
            </a:r>
            <a:r>
              <a:rPr lang="en-US" sz="1400" dirty="0">
                <a:latin typeface="Consolas"/>
                <a:cs typeface="Consolas"/>
              </a:rPr>
              <a:t> : public </a:t>
            </a:r>
            <a:r>
              <a:rPr lang="en-US" sz="1400" dirty="0" err="1">
                <a:latin typeface="Consolas"/>
                <a:cs typeface="Consolas"/>
              </a:rPr>
              <a:t>SubCompInterface</a:t>
            </a:r>
            <a:r>
              <a:rPr lang="en-US" sz="1400" dirty="0">
                <a:latin typeface="Consolas"/>
                <a:cs typeface="Consolas"/>
              </a:rPr>
              <a:t> {</a:t>
            </a:r>
          </a:p>
          <a:p>
            <a:r>
              <a:rPr lang="en-US" sz="1400" dirty="0">
                <a:latin typeface="Consolas"/>
                <a:cs typeface="Consolas"/>
              </a:rPr>
              <a:t> private:</a:t>
            </a:r>
          </a:p>
          <a:p>
            <a:r>
              <a:rPr lang="en-US" sz="1400" dirty="0">
                <a:latin typeface="Consolas"/>
                <a:cs typeface="Consolas"/>
              </a:rPr>
              <a:t>  uint32_t </a:t>
            </a:r>
            <a:r>
              <a:rPr lang="en-US" sz="1400" dirty="0" err="1">
                <a:latin typeface="Consolas"/>
                <a:cs typeface="Consolas"/>
              </a:rPr>
              <a:t>nToSend</a:t>
            </a:r>
            <a:r>
              <a:rPr lang="en-US" sz="1400" dirty="0">
                <a:latin typeface="Consolas"/>
                <a:cs typeface="Consolas"/>
              </a:rPr>
              <a:t>;</a:t>
            </a:r>
          </a:p>
          <a:p>
            <a:r>
              <a:rPr lang="en-US" sz="1400" dirty="0">
                <a:latin typeface="Consolas"/>
                <a:cs typeface="Consolas"/>
              </a:rPr>
              <a:t>  SST::Link *link;</a:t>
            </a:r>
          </a:p>
          <a:p>
            <a:r>
              <a:rPr lang="en-US" sz="1400" dirty="0">
                <a:latin typeface="Consolas"/>
                <a:cs typeface="Consolas"/>
              </a:rPr>
              <a:t> public:</a:t>
            </a:r>
          </a:p>
          <a:p>
            <a:r>
              <a:rPr lang="en-US" sz="1400" dirty="0">
                <a:latin typeface="Consolas"/>
                <a:cs typeface="Consolas"/>
              </a:rPr>
              <a:t>  </a:t>
            </a:r>
            <a:r>
              <a:rPr lang="en-US" sz="1400" dirty="0" err="1">
                <a:latin typeface="Consolas"/>
                <a:cs typeface="Consolas"/>
              </a:rPr>
              <a:t>SubCompSender</a:t>
            </a:r>
            <a:r>
              <a:rPr lang="en-US" sz="1400" dirty="0">
                <a:latin typeface="Consolas"/>
                <a:cs typeface="Consolas"/>
              </a:rPr>
              <a:t>(Component *owner, </a:t>
            </a:r>
            <a:r>
              <a:rPr lang="en-US" sz="1400" dirty="0" err="1">
                <a:latin typeface="Consolas"/>
                <a:cs typeface="Consolas"/>
              </a:rPr>
              <a:t>Params</a:t>
            </a:r>
            <a:r>
              <a:rPr lang="en-US" sz="1400" dirty="0">
                <a:latin typeface="Consolas"/>
                <a:cs typeface="Consolas"/>
              </a:rPr>
              <a:t> &amp;</a:t>
            </a:r>
            <a:r>
              <a:rPr lang="en-US" sz="1400" dirty="0" err="1">
                <a:latin typeface="Consolas"/>
                <a:cs typeface="Consolas"/>
              </a:rPr>
              <a:t>params</a:t>
            </a:r>
            <a:r>
              <a:rPr lang="en-US" sz="1400" dirty="0">
                <a:latin typeface="Consolas"/>
                <a:cs typeface="Consolas"/>
              </a:rPr>
              <a:t>);  </a:t>
            </a:r>
          </a:p>
          <a:p>
            <a:r>
              <a:rPr lang="en-US" sz="1400" dirty="0">
                <a:latin typeface="Consolas"/>
                <a:cs typeface="Consolas"/>
              </a:rPr>
              <a:t>  ~</a:t>
            </a:r>
            <a:r>
              <a:rPr lang="en-US" sz="1400" dirty="0" err="1">
                <a:latin typeface="Consolas"/>
                <a:cs typeface="Consolas"/>
              </a:rPr>
              <a:t>SubCompSender</a:t>
            </a:r>
            <a:r>
              <a:rPr lang="en-US" sz="1400" dirty="0">
                <a:latin typeface="Consolas"/>
                <a:cs typeface="Consolas"/>
              </a:rPr>
              <a:t>() {}</a:t>
            </a:r>
          </a:p>
          <a:p>
            <a:r>
              <a:rPr lang="en-US" sz="1400" dirty="0">
                <a:latin typeface="Consolas"/>
                <a:cs typeface="Consolas"/>
              </a:rPr>
              <a:t>  void clock(</a:t>
            </a:r>
            <a:r>
              <a:rPr lang="en-US" sz="1400" dirty="0" err="1">
                <a:latin typeface="Consolas"/>
                <a:cs typeface="Consolas"/>
              </a:rPr>
              <a:t>Cycle_t</a:t>
            </a:r>
            <a:r>
              <a:rPr lang="en-US" sz="1400" dirty="0">
                <a:latin typeface="Consolas"/>
                <a:cs typeface="Consolas"/>
              </a:rPr>
              <a:t>);</a:t>
            </a:r>
          </a:p>
          <a:p>
            <a:r>
              <a:rPr lang="en-US" sz="1400" dirty="0">
                <a:latin typeface="Consolas"/>
                <a:cs typeface="Consolas"/>
              </a:rPr>
              <a:t>};</a:t>
            </a:r>
          </a:p>
        </p:txBody>
      </p:sp>
      <p:sp>
        <p:nvSpPr>
          <p:cNvPr id="20" name="TextBox 19"/>
          <p:cNvSpPr txBox="1"/>
          <p:nvPr/>
        </p:nvSpPr>
        <p:spPr>
          <a:xfrm>
            <a:off x="1822538" y="3456392"/>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latin typeface="Consolas"/>
                <a:cs typeface="Consolas"/>
              </a:rPr>
              <a:t>SubCompSender</a:t>
            </a:r>
            <a:r>
              <a:rPr lang="en-US" sz="1400" dirty="0">
                <a:latin typeface="Consolas"/>
                <a:cs typeface="Consolas"/>
              </a:rPr>
              <a:t>::</a:t>
            </a:r>
            <a:r>
              <a:rPr lang="en-US" sz="1400" dirty="0" err="1">
                <a:latin typeface="Consolas"/>
                <a:cs typeface="Consolas"/>
              </a:rPr>
              <a:t>SubCompSender</a:t>
            </a:r>
            <a:r>
              <a:rPr lang="en-US" sz="1400" dirty="0">
                <a:latin typeface="Consolas"/>
                <a:cs typeface="Consolas"/>
              </a:rPr>
              <a:t>(Component *owner, </a:t>
            </a:r>
            <a:r>
              <a:rPr lang="en-US" sz="1400" dirty="0" err="1">
                <a:latin typeface="Consolas"/>
                <a:cs typeface="Consolas"/>
              </a:rPr>
              <a:t>Params</a:t>
            </a:r>
            <a:r>
              <a:rPr lang="en-US" sz="1400" dirty="0">
                <a:latin typeface="Consolas"/>
                <a:cs typeface="Consolas"/>
              </a:rPr>
              <a:t> &amp;</a:t>
            </a:r>
            <a:r>
              <a:rPr lang="en-US" sz="1400" dirty="0" err="1">
                <a:latin typeface="Consolas"/>
                <a:cs typeface="Consolas"/>
              </a:rPr>
              <a:t>params</a:t>
            </a:r>
            <a:r>
              <a:rPr lang="en-US" sz="1400" dirty="0">
                <a:latin typeface="Consolas"/>
                <a:cs typeface="Consolas"/>
              </a:rPr>
              <a:t>) </a:t>
            </a:r>
          </a:p>
          <a:p>
            <a:r>
              <a:rPr lang="en-US" sz="1400" dirty="0">
                <a:latin typeface="Consolas"/>
                <a:cs typeface="Consolas"/>
              </a:rPr>
              <a:t>:    </a:t>
            </a:r>
            <a:r>
              <a:rPr lang="en-US" sz="1400" dirty="0" err="1">
                <a:latin typeface="Consolas"/>
                <a:cs typeface="Consolas"/>
              </a:rPr>
              <a:t>SubCompInterface</a:t>
            </a:r>
            <a:r>
              <a:rPr lang="en-US" sz="1400" dirty="0">
                <a:latin typeface="Consolas"/>
                <a:cs typeface="Consolas"/>
              </a:rPr>
              <a:t>(</a:t>
            </a:r>
            <a:r>
              <a:rPr lang="en-US" sz="1400" dirty="0" err="1">
                <a:latin typeface="Consolas"/>
                <a:cs typeface="Consolas"/>
              </a:rPr>
              <a:t>owningComponent</a:t>
            </a:r>
            <a:r>
              <a:rPr lang="en-US" sz="1400" dirty="0">
                <a:latin typeface="Consolas"/>
                <a:cs typeface="Consolas"/>
              </a:rPr>
              <a:t>) {</a:t>
            </a:r>
          </a:p>
          <a:p>
            <a:r>
              <a:rPr lang="en-US" sz="1400" dirty="0">
                <a:latin typeface="Consolas"/>
                <a:cs typeface="Consolas"/>
              </a:rPr>
              <a:t>  </a:t>
            </a:r>
            <a:r>
              <a:rPr lang="en-US" sz="1400" dirty="0" err="1">
                <a:latin typeface="Consolas"/>
                <a:cs typeface="Consolas"/>
              </a:rPr>
              <a:t>nToSend</a:t>
            </a:r>
            <a:r>
              <a:rPr lang="en-US" sz="1400" dirty="0">
                <a:latin typeface="Consolas"/>
                <a:cs typeface="Consolas"/>
              </a:rPr>
              <a:t> = </a:t>
            </a:r>
            <a:r>
              <a:rPr lang="en-US" sz="1400" dirty="0" err="1">
                <a:latin typeface="Consolas"/>
                <a:cs typeface="Consolas"/>
              </a:rPr>
              <a:t>params.find</a:t>
            </a:r>
            <a:r>
              <a:rPr lang="en-US" sz="1400" dirty="0">
                <a:latin typeface="Consolas"/>
                <a:cs typeface="Consolas"/>
              </a:rPr>
              <a:t>&lt;uint32_t&gt;("</a:t>
            </a:r>
            <a:r>
              <a:rPr lang="en-US" sz="1400" dirty="0" err="1">
                <a:latin typeface="Consolas"/>
                <a:cs typeface="Consolas"/>
              </a:rPr>
              <a:t>sendCount</a:t>
            </a:r>
            <a:r>
              <a:rPr lang="en-US" sz="1400" dirty="0">
                <a:latin typeface="Consolas"/>
                <a:cs typeface="Consolas"/>
              </a:rPr>
              <a:t>", 10);</a:t>
            </a:r>
          </a:p>
          <a:p>
            <a:r>
              <a:rPr lang="en-US" sz="1400" dirty="0">
                <a:latin typeface="Consolas"/>
                <a:cs typeface="Consolas"/>
              </a:rPr>
              <a:t>  </a:t>
            </a:r>
            <a:r>
              <a:rPr lang="en-US" sz="1400" dirty="0" err="1">
                <a:latin typeface="Consolas"/>
                <a:cs typeface="Consolas"/>
              </a:rPr>
              <a:t>registerTimeBase</a:t>
            </a:r>
            <a:r>
              <a:rPr lang="en-US" sz="1400" dirty="0">
                <a:latin typeface="Consolas"/>
                <a:cs typeface="Consolas"/>
              </a:rPr>
              <a:t>("1GHz", true);</a:t>
            </a:r>
          </a:p>
          <a:p>
            <a:r>
              <a:rPr lang="en-US" sz="1400" dirty="0">
                <a:latin typeface="Consolas"/>
                <a:cs typeface="Consolas"/>
              </a:rPr>
              <a:t>  link = </a:t>
            </a:r>
            <a:r>
              <a:rPr lang="en-US" sz="1400" dirty="0" err="1">
                <a:latin typeface="Consolas"/>
                <a:cs typeface="Consolas"/>
              </a:rPr>
              <a:t>configureLink</a:t>
            </a:r>
            <a:r>
              <a:rPr lang="en-US" sz="1400" dirty="0">
                <a:latin typeface="Consolas"/>
                <a:cs typeface="Consolas"/>
              </a:rPr>
              <a:t>("</a:t>
            </a:r>
            <a:r>
              <a:rPr lang="en-US" sz="1400" dirty="0" err="1">
                <a:latin typeface="Consolas"/>
                <a:cs typeface="Consolas"/>
              </a:rPr>
              <a:t>sendPort</a:t>
            </a:r>
            <a:r>
              <a:rPr lang="en-US" sz="1400" dirty="0">
                <a:latin typeface="Consolas"/>
                <a:cs typeface="Consolas"/>
              </a:rPr>
              <a:t>");</a:t>
            </a:r>
          </a:p>
          <a:p>
            <a:r>
              <a:rPr lang="en-US" sz="1400" dirty="0">
                <a:latin typeface="Consolas"/>
                <a:cs typeface="Consolas"/>
              </a:rPr>
              <a:t>}</a:t>
            </a:r>
          </a:p>
        </p:txBody>
      </p:sp>
      <p:sp>
        <p:nvSpPr>
          <p:cNvPr id="19" name="TextBox 18"/>
          <p:cNvSpPr txBox="1"/>
          <p:nvPr/>
        </p:nvSpPr>
        <p:spPr>
          <a:xfrm>
            <a:off x="1822537" y="5133393"/>
            <a:ext cx="5806261"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void </a:t>
            </a:r>
            <a:r>
              <a:rPr lang="en-US" sz="1400" dirty="0" err="1">
                <a:latin typeface="Consolas"/>
                <a:cs typeface="Consolas"/>
              </a:rPr>
              <a:t>SubCompSender</a:t>
            </a:r>
            <a:r>
              <a:rPr lang="en-US" sz="1400" dirty="0">
                <a:latin typeface="Consolas"/>
                <a:cs typeface="Consolas"/>
              </a:rPr>
              <a:t>::clock(</a:t>
            </a:r>
            <a:r>
              <a:rPr lang="en-US" sz="1400" dirty="0" err="1">
                <a:latin typeface="Consolas"/>
                <a:cs typeface="Consolas"/>
              </a:rPr>
              <a:t>Cycle_t</a:t>
            </a:r>
            <a:r>
              <a:rPr lang="en-US" sz="1400" dirty="0">
                <a:latin typeface="Consolas"/>
                <a:cs typeface="Consolas"/>
              </a:rPr>
              <a:t> </a:t>
            </a:r>
            <a:r>
              <a:rPr lang="en-US" sz="1400" dirty="0" err="1">
                <a:latin typeface="Consolas"/>
                <a:cs typeface="Consolas"/>
              </a:rPr>
              <a:t>cyc</a:t>
            </a:r>
            <a:r>
              <a:rPr lang="en-US" sz="1400" dirty="0">
                <a:latin typeface="Consolas"/>
                <a:cs typeface="Consolas"/>
              </a:rPr>
              <a:t>) {</a:t>
            </a:r>
          </a:p>
          <a:p>
            <a:r>
              <a:rPr lang="en-US" sz="1400" dirty="0">
                <a:latin typeface="Consolas"/>
                <a:cs typeface="Consolas"/>
              </a:rPr>
              <a:t>  if ( </a:t>
            </a:r>
            <a:r>
              <a:rPr lang="en-US" sz="1400" dirty="0" err="1">
                <a:latin typeface="Consolas"/>
                <a:cs typeface="Consolas"/>
              </a:rPr>
              <a:t>nToSend</a:t>
            </a:r>
            <a:r>
              <a:rPr lang="en-US" sz="1400" dirty="0">
                <a:latin typeface="Consolas"/>
                <a:cs typeface="Consolas"/>
              </a:rPr>
              <a:t> == 0 ) {return;}</a:t>
            </a:r>
          </a:p>
          <a:p>
            <a:r>
              <a:rPr lang="en-US" sz="1400" dirty="0">
                <a:latin typeface="Consolas"/>
                <a:cs typeface="Consolas"/>
              </a:rPr>
              <a:t>  if ( (</a:t>
            </a:r>
            <a:r>
              <a:rPr lang="en-US" sz="1400" dirty="0" err="1">
                <a:latin typeface="Consolas"/>
                <a:cs typeface="Consolas"/>
              </a:rPr>
              <a:t>cyc</a:t>
            </a:r>
            <a:r>
              <a:rPr lang="en-US" sz="1400" dirty="0">
                <a:latin typeface="Consolas"/>
                <a:cs typeface="Consolas"/>
              </a:rPr>
              <a:t> % 64) == 0 ) {</a:t>
            </a:r>
          </a:p>
          <a:p>
            <a:r>
              <a:rPr lang="en-US" sz="1400" dirty="0">
                <a:latin typeface="Consolas"/>
                <a:cs typeface="Consolas"/>
              </a:rPr>
              <a:t>    link-&gt;send(new </a:t>
            </a:r>
            <a:r>
              <a:rPr lang="en-US" sz="1400" dirty="0" err="1">
                <a:latin typeface="Consolas"/>
                <a:cs typeface="Consolas"/>
              </a:rPr>
              <a:t>simpleMessage</a:t>
            </a:r>
            <a:r>
              <a:rPr lang="en-US" sz="1400" dirty="0">
                <a:latin typeface="Consolas"/>
                <a:cs typeface="Consolas"/>
              </a:rPr>
              <a:t>());</a:t>
            </a:r>
          </a:p>
          <a:p>
            <a:r>
              <a:rPr lang="en-US" sz="1400" dirty="0">
                <a:latin typeface="Consolas"/>
                <a:cs typeface="Consolas"/>
              </a:rPr>
              <a:t>        </a:t>
            </a:r>
            <a:r>
              <a:rPr lang="en-US" sz="1400" dirty="0" err="1">
                <a:latin typeface="Consolas"/>
                <a:cs typeface="Consolas"/>
              </a:rPr>
              <a:t>nToSend</a:t>
            </a:r>
            <a:r>
              <a:rPr lang="en-US" sz="1400" dirty="0">
                <a:latin typeface="Consolas"/>
                <a:cs typeface="Consolas"/>
              </a:rPr>
              <a:t>--;</a:t>
            </a:r>
          </a:p>
          <a:p>
            <a:r>
              <a:rPr lang="en-US" sz="1400" dirty="0">
                <a:latin typeface="Consolas"/>
                <a:cs typeface="Consolas"/>
              </a:rPr>
              <a:t>  }</a:t>
            </a:r>
          </a:p>
          <a:p>
            <a:r>
              <a:rPr lang="en-US" sz="1400" dirty="0">
                <a:latin typeface="Consolas"/>
                <a:cs typeface="Consolas"/>
              </a:rPr>
              <a:t>}</a:t>
            </a:r>
          </a:p>
        </p:txBody>
      </p:sp>
    </p:spTree>
    <p:extLst>
      <p:ext uri="{BB962C8B-B14F-4D97-AF65-F5344CB8AC3E}">
        <p14:creationId xmlns:p14="http://schemas.microsoft.com/office/powerpoint/2010/main" val="42135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SubComponent</a:t>
            </a:r>
            <a:r>
              <a:rPr lang="en-US" sz="3600" dirty="0"/>
              <a:t> Example: </a:t>
            </a:r>
            <a:r>
              <a:rPr lang="en-US" sz="3600" dirty="0" err="1"/>
              <a:t>Config</a:t>
            </a:r>
            <a:endParaRPr lang="en-US" sz="3600" dirty="0"/>
          </a:p>
        </p:txBody>
      </p:sp>
      <p:sp>
        <p:nvSpPr>
          <p:cNvPr id="23" name="Slide Number Placeholder 22"/>
          <p:cNvSpPr>
            <a:spLocks noGrp="1"/>
          </p:cNvSpPr>
          <p:nvPr>
            <p:ph type="sldNum" sz="quarter" idx="4"/>
          </p:nvPr>
        </p:nvSpPr>
        <p:spPr/>
        <p:txBody>
          <a:bodyPr/>
          <a:lstStyle/>
          <a:p>
            <a:fld id="{A5E55A7B-7854-E145-92D9-B491DF4BAE2D}" type="slidenum">
              <a:rPr lang="en-US" smtClean="0"/>
              <a:pPr/>
              <a:t>51</a:t>
            </a:fld>
            <a:endParaRPr lang="en-US"/>
          </a:p>
        </p:txBody>
      </p:sp>
      <p:sp>
        <p:nvSpPr>
          <p:cNvPr id="3" name="Content Placeholder 2"/>
          <p:cNvSpPr>
            <a:spLocks noGrp="1"/>
          </p:cNvSpPr>
          <p:nvPr>
            <p:ph idx="1"/>
          </p:nvPr>
        </p:nvSpPr>
        <p:spPr/>
        <p:txBody>
          <a:bodyPr>
            <a:normAutofit/>
          </a:bodyPr>
          <a:lstStyle/>
          <a:p>
            <a:r>
              <a:rPr lang="en-US" sz="1800" dirty="0"/>
              <a:t>Preamble</a:t>
            </a:r>
          </a:p>
          <a:p>
            <a:endParaRPr lang="en-US" sz="1800" dirty="0"/>
          </a:p>
          <a:p>
            <a:endParaRPr lang="en-US" sz="1800" dirty="0"/>
          </a:p>
          <a:p>
            <a:r>
              <a:rPr lang="en-US" sz="1800" dirty="0"/>
              <a:t>Sender</a:t>
            </a:r>
          </a:p>
          <a:p>
            <a:endParaRPr lang="en-US" sz="1800" dirty="0"/>
          </a:p>
          <a:p>
            <a:endParaRPr lang="en-US" sz="1800" dirty="0"/>
          </a:p>
          <a:p>
            <a:endParaRPr lang="en-US" sz="1800" dirty="0"/>
          </a:p>
          <a:p>
            <a:r>
              <a:rPr lang="en-US" sz="1800" dirty="0"/>
              <a:t>Receiver</a:t>
            </a:r>
          </a:p>
          <a:p>
            <a:endParaRPr lang="en-US" sz="1800" dirty="0"/>
          </a:p>
          <a:p>
            <a:endParaRPr lang="en-US" sz="1800" dirty="0"/>
          </a:p>
          <a:p>
            <a:r>
              <a:rPr lang="en-US" sz="1800" dirty="0"/>
              <a:t>Link</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grpSp>
        <p:nvGrpSpPr>
          <p:cNvPr id="7" name="Group 6"/>
          <p:cNvGrpSpPr/>
          <p:nvPr/>
        </p:nvGrpSpPr>
        <p:grpSpPr>
          <a:xfrm>
            <a:off x="7958667" y="1261218"/>
            <a:ext cx="2634472" cy="4470400"/>
            <a:chOff x="6448932" y="1540938"/>
            <a:chExt cx="2634472" cy="4470400"/>
          </a:xfrm>
        </p:grpSpPr>
        <p:sp>
          <p:nvSpPr>
            <p:cNvPr id="15" name="Rounded Rectangle 14"/>
            <p:cNvSpPr/>
            <p:nvPr/>
          </p:nvSpPr>
          <p:spPr>
            <a:xfrm>
              <a:off x="6448932" y="4690538"/>
              <a:ext cx="2579440" cy="1320800"/>
            </a:xfrm>
            <a:prstGeom prst="round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Component: Cache</a:t>
              </a:r>
            </a:p>
          </p:txBody>
        </p:sp>
        <p:grpSp>
          <p:nvGrpSpPr>
            <p:cNvPr id="6" name="Group 5"/>
            <p:cNvGrpSpPr/>
            <p:nvPr/>
          </p:nvGrpSpPr>
          <p:grpSpPr>
            <a:xfrm>
              <a:off x="6448932" y="1540938"/>
              <a:ext cx="2634472" cy="4009499"/>
              <a:chOff x="6448932" y="1540938"/>
              <a:chExt cx="2634472" cy="4009499"/>
            </a:xfrm>
          </p:grpSpPr>
          <p:sp>
            <p:nvSpPr>
              <p:cNvPr id="5" name="Rounded Rectangle 4"/>
              <p:cNvSpPr/>
              <p:nvPr/>
            </p:nvSpPr>
            <p:spPr>
              <a:xfrm>
                <a:off x="6448932" y="1540938"/>
                <a:ext cx="2634472" cy="1320800"/>
              </a:xfrm>
              <a:prstGeom prst="round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err="1"/>
                  <a:t>SubComponentLoader</a:t>
                </a:r>
                <a:endParaRPr lang="en-US" dirty="0"/>
              </a:p>
            </p:txBody>
          </p:sp>
          <p:grpSp>
            <p:nvGrpSpPr>
              <p:cNvPr id="4" name="Group 3"/>
              <p:cNvGrpSpPr/>
              <p:nvPr/>
            </p:nvGrpSpPr>
            <p:grpSpPr>
              <a:xfrm>
                <a:off x="6496835" y="2048943"/>
                <a:ext cx="2490650" cy="3501494"/>
                <a:chOff x="6496835" y="2048943"/>
                <a:chExt cx="2490650" cy="3501494"/>
              </a:xfrm>
            </p:grpSpPr>
            <p:cxnSp>
              <p:nvCxnSpPr>
                <p:cNvPr id="8" name="Straight Arrow Connector 7"/>
                <p:cNvCxnSpPr>
                  <a:stCxn id="10" idx="1"/>
                  <a:endCxn id="16" idx="3"/>
                </p:cNvCxnSpPr>
                <p:nvPr/>
              </p:nvCxnSpPr>
              <p:spPr>
                <a:xfrm>
                  <a:off x="7718154" y="2963337"/>
                  <a:ext cx="0" cy="1608668"/>
                </a:xfrm>
                <a:prstGeom prst="straightConnector1">
                  <a:avLst/>
                </a:prstGeom>
                <a:ln>
                  <a:solidFill>
                    <a:schemeClr val="accent1">
                      <a:shade val="95000"/>
                      <a:satMod val="105000"/>
                    </a:schemeClr>
                  </a:solidFill>
                  <a:headEnd type="arrow"/>
                  <a:tailEnd type="arrow"/>
                </a:ln>
              </p:spPr>
              <p:style>
                <a:lnRef idx="2">
                  <a:schemeClr val="dk1"/>
                </a:lnRef>
                <a:fillRef idx="0">
                  <a:schemeClr val="dk1"/>
                </a:fillRef>
                <a:effectRef idx="1">
                  <a:schemeClr val="dk1"/>
                </a:effectRef>
                <a:fontRef idx="minor">
                  <a:schemeClr val="tx1"/>
                </a:fontRef>
              </p:style>
            </p:cxnSp>
            <p:sp>
              <p:nvSpPr>
                <p:cNvPr id="14" name="Snip Diagonal Corner Rectangle 13"/>
                <p:cNvSpPr/>
                <p:nvPr/>
              </p:nvSpPr>
              <p:spPr>
                <a:xfrm>
                  <a:off x="6496835" y="2048943"/>
                  <a:ext cx="2442634" cy="771532"/>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dirty="0" err="1"/>
                    <a:t>SubCompInterface</a:t>
                  </a:r>
                  <a:endParaRPr lang="en-US" dirty="0"/>
                </a:p>
              </p:txBody>
            </p:sp>
            <p:sp>
              <p:nvSpPr>
                <p:cNvPr id="10" name="Snip Diagonal Corner Rectangle 9"/>
                <p:cNvSpPr/>
                <p:nvPr/>
              </p:nvSpPr>
              <p:spPr>
                <a:xfrm>
                  <a:off x="6687337" y="2370671"/>
                  <a:ext cx="2061634" cy="592666"/>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SubCompSender</a:t>
                  </a:r>
                  <a:endParaRPr lang="en-US" dirty="0"/>
                </a:p>
              </p:txBody>
            </p:sp>
            <p:sp>
              <p:nvSpPr>
                <p:cNvPr id="17" name="Snip Diagonal Corner Rectangle 16"/>
                <p:cNvSpPr/>
                <p:nvPr/>
              </p:nvSpPr>
              <p:spPr>
                <a:xfrm>
                  <a:off x="6544851" y="4778905"/>
                  <a:ext cx="2442634" cy="771532"/>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tIns="0" rtlCol="0" anchor="b" anchorCtr="0"/>
                <a:lstStyle/>
                <a:p>
                  <a:pPr algn="ctr"/>
                  <a:r>
                    <a:rPr lang="en-US" dirty="0" err="1"/>
                    <a:t>SubCompInterface</a:t>
                  </a:r>
                  <a:endParaRPr lang="en-US" dirty="0"/>
                </a:p>
              </p:txBody>
            </p:sp>
            <p:sp>
              <p:nvSpPr>
                <p:cNvPr id="16" name="Snip Diagonal Corner Rectangle 15"/>
                <p:cNvSpPr/>
                <p:nvPr/>
              </p:nvSpPr>
              <p:spPr>
                <a:xfrm>
                  <a:off x="6687337" y="4572005"/>
                  <a:ext cx="2061634" cy="592666"/>
                </a:xfrm>
                <a:prstGeom prst="snip2DiagRect">
                  <a:avLst/>
                </a:prstGeom>
                <a:ln>
                  <a:solidFill>
                    <a:schemeClr val="accent1">
                      <a:shade val="95000"/>
                      <a:satMod val="10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t>SubCompReciver</a:t>
                  </a:r>
                  <a:endParaRPr lang="en-US" dirty="0"/>
                </a:p>
              </p:txBody>
            </p:sp>
          </p:grpSp>
        </p:grpSp>
      </p:grpSp>
      <p:sp>
        <p:nvSpPr>
          <p:cNvPr id="18" name="TextBox 17"/>
          <p:cNvSpPr txBox="1"/>
          <p:nvPr/>
        </p:nvSpPr>
        <p:spPr>
          <a:xfrm>
            <a:off x="1581937" y="1911676"/>
            <a:ext cx="5806261"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import </a:t>
            </a:r>
            <a:r>
              <a:rPr lang="en-US" sz="1400" dirty="0" err="1">
                <a:latin typeface="Consolas"/>
                <a:cs typeface="Consolas"/>
              </a:rPr>
              <a:t>sst</a:t>
            </a:r>
            <a:endParaRPr lang="en-US" sz="1400" dirty="0">
              <a:latin typeface="Consolas"/>
              <a:cs typeface="Consolas"/>
            </a:endParaRPr>
          </a:p>
          <a:p>
            <a:r>
              <a:rPr lang="en-US" sz="1400" dirty="0" err="1">
                <a:latin typeface="Consolas"/>
                <a:cs typeface="Consolas"/>
              </a:rPr>
              <a:t>sst.setProgramOption</a:t>
            </a:r>
            <a:r>
              <a:rPr lang="en-US" sz="1400" dirty="0">
                <a:latin typeface="Consolas"/>
                <a:cs typeface="Consolas"/>
              </a:rPr>
              <a:t>("</a:t>
            </a:r>
            <a:r>
              <a:rPr lang="en-US" sz="1400" dirty="0" err="1">
                <a:latin typeface="Consolas"/>
                <a:cs typeface="Consolas"/>
              </a:rPr>
              <a:t>stopAtCycle</a:t>
            </a:r>
            <a:r>
              <a:rPr lang="en-US" sz="1400" dirty="0">
                <a:latin typeface="Consolas"/>
                <a:cs typeface="Consolas"/>
              </a:rPr>
              <a:t>", "10us")</a:t>
            </a:r>
          </a:p>
        </p:txBody>
      </p:sp>
      <p:sp>
        <p:nvSpPr>
          <p:cNvPr id="21" name="TextBox 20"/>
          <p:cNvSpPr txBox="1"/>
          <p:nvPr/>
        </p:nvSpPr>
        <p:spPr>
          <a:xfrm>
            <a:off x="1581937" y="3204978"/>
            <a:ext cx="7329897"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loader0 = </a:t>
            </a:r>
            <a:r>
              <a:rPr lang="en-US" sz="1200" dirty="0" err="1">
                <a:latin typeface="Consolas"/>
                <a:cs typeface="Consolas"/>
              </a:rPr>
              <a:t>sst.Component</a:t>
            </a:r>
            <a:r>
              <a:rPr lang="en-US" sz="1200" dirty="0">
                <a:latin typeface="Consolas"/>
                <a:cs typeface="Consolas"/>
              </a:rPr>
              <a:t>("Loader0", “</a:t>
            </a:r>
            <a:r>
              <a:rPr lang="en-US" sz="1200" dirty="0" err="1">
                <a:latin typeface="Consolas"/>
                <a:cs typeface="Consolas"/>
              </a:rPr>
              <a:t>simpleElementExample.SubComponentLoader</a:t>
            </a:r>
            <a:r>
              <a:rPr lang="en-US" sz="1200" dirty="0">
                <a:latin typeface="Consolas"/>
                <a:cs typeface="Consolas"/>
              </a:rPr>
              <a:t>")</a:t>
            </a:r>
          </a:p>
          <a:p>
            <a:r>
              <a:rPr lang="en-US" sz="1200" dirty="0">
                <a:latin typeface="Consolas"/>
                <a:cs typeface="Consolas"/>
              </a:rPr>
              <a:t>loader0.addParam("clock", "1.5GHz")</a:t>
            </a:r>
          </a:p>
          <a:p>
            <a:r>
              <a:rPr lang="en-US" sz="1200" dirty="0">
                <a:latin typeface="Consolas"/>
                <a:cs typeface="Consolas"/>
              </a:rPr>
              <a:t>sub0 = loader0.setSubComponent("</a:t>
            </a:r>
            <a:r>
              <a:rPr lang="en-US" sz="1200" dirty="0" err="1">
                <a:latin typeface="Consolas"/>
                <a:cs typeface="Consolas"/>
              </a:rPr>
              <a:t>mySubComp</a:t>
            </a:r>
            <a:r>
              <a:rPr lang="en-US" sz="1200" dirty="0">
                <a:latin typeface="Consolas"/>
                <a:cs typeface="Consolas"/>
              </a:rPr>
              <a:t>", "simpleElementExample.SubCompSender",0)</a:t>
            </a:r>
          </a:p>
          <a:p>
            <a:r>
              <a:rPr lang="en-US" sz="1200" dirty="0">
                <a:latin typeface="Consolas"/>
                <a:cs typeface="Consolas"/>
              </a:rPr>
              <a:t>sub0.addParam("</a:t>
            </a:r>
            <a:r>
              <a:rPr lang="en-US" sz="1200" dirty="0" err="1">
                <a:latin typeface="Consolas"/>
                <a:cs typeface="Consolas"/>
              </a:rPr>
              <a:t>sendCount</a:t>
            </a:r>
            <a:r>
              <a:rPr lang="en-US" sz="1200" dirty="0">
                <a:latin typeface="Consolas"/>
                <a:cs typeface="Consolas"/>
              </a:rPr>
              <a:t>", 15)</a:t>
            </a:r>
          </a:p>
        </p:txBody>
      </p:sp>
      <p:sp>
        <p:nvSpPr>
          <p:cNvPr id="22" name="TextBox 21"/>
          <p:cNvSpPr txBox="1"/>
          <p:nvPr/>
        </p:nvSpPr>
        <p:spPr>
          <a:xfrm>
            <a:off x="1581938" y="4810539"/>
            <a:ext cx="732989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loader1 = </a:t>
            </a:r>
            <a:r>
              <a:rPr lang="en-US" sz="1200" dirty="0" err="1">
                <a:latin typeface="Consolas"/>
                <a:cs typeface="Consolas"/>
              </a:rPr>
              <a:t>sst.Component</a:t>
            </a:r>
            <a:r>
              <a:rPr lang="en-US" sz="1200" dirty="0">
                <a:latin typeface="Consolas"/>
                <a:cs typeface="Consolas"/>
              </a:rPr>
              <a:t>("Loader1", "</a:t>
            </a:r>
            <a:r>
              <a:rPr lang="en-US" sz="1200" dirty="0" err="1">
                <a:latin typeface="Consolas"/>
                <a:cs typeface="Consolas"/>
              </a:rPr>
              <a:t>simpleElementExample.SubComponentLoader</a:t>
            </a:r>
            <a:r>
              <a:rPr lang="en-US" sz="1200" dirty="0">
                <a:latin typeface="Consolas"/>
                <a:cs typeface="Consolas"/>
              </a:rPr>
              <a:t>")</a:t>
            </a:r>
          </a:p>
          <a:p>
            <a:r>
              <a:rPr lang="en-US" sz="1200" dirty="0">
                <a:latin typeface="Consolas"/>
                <a:cs typeface="Consolas"/>
              </a:rPr>
              <a:t>loader1.addParam("clock", "1.0GHz")</a:t>
            </a:r>
          </a:p>
          <a:p>
            <a:r>
              <a:rPr lang="en-US" sz="1200" dirty="0">
                <a:latin typeface="Consolas"/>
                <a:cs typeface="Consolas"/>
              </a:rPr>
              <a:t>loader1.setSubComponent("</a:t>
            </a:r>
            <a:r>
              <a:rPr lang="en-US" sz="1200" dirty="0" err="1">
                <a:latin typeface="Consolas"/>
                <a:cs typeface="Consolas"/>
              </a:rPr>
              <a:t>mySubComp</a:t>
            </a:r>
            <a:r>
              <a:rPr lang="en-US" sz="1200" dirty="0">
                <a:latin typeface="Consolas"/>
                <a:cs typeface="Consolas"/>
              </a:rPr>
              <a:t>", “simpleElementExample.SubCompReceiver",0)</a:t>
            </a:r>
          </a:p>
        </p:txBody>
      </p:sp>
      <p:sp>
        <p:nvSpPr>
          <p:cNvPr id="24" name="TextBox 23"/>
          <p:cNvSpPr txBox="1"/>
          <p:nvPr/>
        </p:nvSpPr>
        <p:spPr>
          <a:xfrm>
            <a:off x="1581938" y="5980372"/>
            <a:ext cx="7329897"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200" dirty="0">
                <a:latin typeface="Consolas"/>
                <a:cs typeface="Consolas"/>
              </a:rPr>
              <a:t>link = </a:t>
            </a:r>
            <a:r>
              <a:rPr lang="en-US" sz="1200" dirty="0" err="1">
                <a:latin typeface="Consolas"/>
                <a:cs typeface="Consolas"/>
              </a:rPr>
              <a:t>sst.Link</a:t>
            </a:r>
            <a:r>
              <a:rPr lang="en-US" sz="1200" dirty="0">
                <a:latin typeface="Consolas"/>
                <a:cs typeface="Consolas"/>
              </a:rPr>
              <a:t>("myLink1")</a:t>
            </a:r>
          </a:p>
          <a:p>
            <a:r>
              <a:rPr lang="en-US" sz="1200" dirty="0" err="1">
                <a:latin typeface="Consolas"/>
                <a:cs typeface="Consolas"/>
              </a:rPr>
              <a:t>link.connect</a:t>
            </a:r>
            <a:r>
              <a:rPr lang="en-US" sz="1200" dirty="0">
                <a:latin typeface="Consolas"/>
                <a:cs typeface="Consolas"/>
              </a:rPr>
              <a:t>((sub0, "</a:t>
            </a:r>
            <a:r>
              <a:rPr lang="en-US" sz="1200" dirty="0" err="1">
                <a:latin typeface="Consolas"/>
                <a:cs typeface="Consolas"/>
              </a:rPr>
              <a:t>sendPort</a:t>
            </a:r>
            <a:r>
              <a:rPr lang="en-US" sz="1200" dirty="0">
                <a:latin typeface="Consolas"/>
                <a:cs typeface="Consolas"/>
              </a:rPr>
              <a:t>", "5ns"), (sub1, "</a:t>
            </a:r>
            <a:r>
              <a:rPr lang="en-US" sz="1200" dirty="0" err="1">
                <a:latin typeface="Consolas"/>
                <a:cs typeface="Consolas"/>
              </a:rPr>
              <a:t>recvPort</a:t>
            </a:r>
            <a:r>
              <a:rPr lang="en-US" sz="1200" dirty="0">
                <a:latin typeface="Consolas"/>
                <a:cs typeface="Consolas"/>
              </a:rPr>
              <a:t>", "5ns"))</a:t>
            </a:r>
          </a:p>
        </p:txBody>
      </p:sp>
    </p:spTree>
    <p:extLst>
      <p:ext uri="{BB962C8B-B14F-4D97-AF65-F5344CB8AC3E}">
        <p14:creationId xmlns:p14="http://schemas.microsoft.com/office/powerpoint/2010/main" val="21964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4"/>
          </p:nvPr>
        </p:nvSpPr>
        <p:spPr/>
        <p:txBody>
          <a:bodyPr/>
          <a:lstStyle/>
          <a:p>
            <a:fld id="{A5E55A7B-7854-E145-92D9-B491DF4BAE2D}" type="slidenum">
              <a:rPr lang="en-US" smtClean="0"/>
              <a:pPr/>
              <a:t>52</a:t>
            </a:fld>
            <a:endParaRPr lang="en-US" dirty="0"/>
          </a:p>
        </p:txBody>
      </p:sp>
      <p:sp>
        <p:nvSpPr>
          <p:cNvPr id="3" name="Content Placeholder 2"/>
          <p:cNvSpPr>
            <a:spLocks noGrp="1"/>
          </p:cNvSpPr>
          <p:nvPr>
            <p:ph idx="1"/>
          </p:nvPr>
        </p:nvSpPr>
        <p:spPr/>
        <p:txBody>
          <a:bodyPr/>
          <a:lstStyle/>
          <a:p>
            <a:r>
              <a:rPr lang="en-US" dirty="0">
                <a:solidFill>
                  <a:schemeClr val="tx1">
                    <a:lumMod val="50000"/>
                    <a:lumOff val="50000"/>
                  </a:schemeClr>
                </a:solidFill>
              </a:rPr>
              <a:t>Element Library Overview</a:t>
            </a:r>
          </a:p>
          <a:p>
            <a:r>
              <a:rPr lang="en-US" dirty="0">
                <a:solidFill>
                  <a:schemeClr val="tx1">
                    <a:lumMod val="50000"/>
                    <a:lumOff val="50000"/>
                  </a:schemeClr>
                </a:solidFill>
              </a:rPr>
              <a:t>Component Lifecycle </a:t>
            </a:r>
          </a:p>
          <a:p>
            <a:r>
              <a:rPr lang="en-US" dirty="0">
                <a:solidFill>
                  <a:schemeClr val="tx1">
                    <a:lumMod val="50000"/>
                    <a:lumOff val="50000"/>
                  </a:schemeClr>
                </a:solidFill>
              </a:rPr>
              <a:t>Parallel considerations</a:t>
            </a:r>
          </a:p>
          <a:p>
            <a:r>
              <a:rPr lang="en-US" dirty="0">
                <a:solidFill>
                  <a:schemeClr val="tx1">
                    <a:lumMod val="50000"/>
                    <a:lumOff val="50000"/>
                  </a:schemeClr>
                </a:solidFill>
              </a:rPr>
              <a:t>Common Core APIs</a:t>
            </a:r>
          </a:p>
          <a:p>
            <a:r>
              <a:rPr lang="en-US" dirty="0"/>
              <a:t>Create an Element Library</a:t>
            </a:r>
          </a:p>
        </p:txBody>
      </p:sp>
    </p:spTree>
    <p:extLst>
      <p:ext uri="{BB962C8B-B14F-4D97-AF65-F5344CB8AC3E}">
        <p14:creationId xmlns:p14="http://schemas.microsoft.com/office/powerpoint/2010/main" val="17477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Event</a:t>
            </a:r>
          </a:p>
        </p:txBody>
      </p:sp>
      <p:sp>
        <p:nvSpPr>
          <p:cNvPr id="5" name="Slide Number Placeholder 4"/>
          <p:cNvSpPr>
            <a:spLocks noGrp="1"/>
          </p:cNvSpPr>
          <p:nvPr>
            <p:ph type="sldNum" sz="quarter" idx="4"/>
          </p:nvPr>
        </p:nvSpPr>
        <p:spPr/>
        <p:txBody>
          <a:bodyPr/>
          <a:lstStyle/>
          <a:p>
            <a:fld id="{A5E55A7B-7854-E145-92D9-B491DF4BAE2D}" type="slidenum">
              <a:rPr lang="en-US" smtClean="0"/>
              <a:pPr/>
              <a:t>53</a:t>
            </a:fld>
            <a:endParaRPr lang="en-US" dirty="0"/>
          </a:p>
        </p:txBody>
      </p:sp>
      <p:sp>
        <p:nvSpPr>
          <p:cNvPr id="6" name="Content Placeholder 5"/>
          <p:cNvSpPr>
            <a:spLocks noGrp="1"/>
          </p:cNvSpPr>
          <p:nvPr>
            <p:ph idx="1"/>
          </p:nvPr>
        </p:nvSpPr>
        <p:spPr>
          <a:xfrm>
            <a:off x="8202452" y="1429232"/>
            <a:ext cx="3308115" cy="4663440"/>
          </a:xfrm>
        </p:spPr>
        <p:txBody>
          <a:bodyPr/>
          <a:lstStyle/>
          <a:p>
            <a:r>
              <a:rPr lang="en-US" sz="2400" dirty="0"/>
              <a:t>Include needed headers</a:t>
            </a:r>
          </a:p>
          <a:p>
            <a:r>
              <a:rPr lang="en-US" sz="2400" dirty="0"/>
              <a:t>Create your namespace</a:t>
            </a:r>
          </a:p>
          <a:p>
            <a:r>
              <a:rPr lang="en-US" sz="2400" dirty="0"/>
              <a:t>Subclass SST::Event</a:t>
            </a:r>
          </a:p>
          <a:p>
            <a:r>
              <a:rPr lang="en-US" sz="2400" dirty="0"/>
              <a:t>Add your members</a:t>
            </a:r>
          </a:p>
          <a:p>
            <a:r>
              <a:rPr lang="en-US" sz="2400" dirty="0"/>
              <a:t>Serialization Code</a:t>
            </a:r>
          </a:p>
        </p:txBody>
      </p:sp>
      <p:sp>
        <p:nvSpPr>
          <p:cNvPr id="3" name="Content Placeholder 2"/>
          <p:cNvSpPr>
            <a:spLocks noGrp="1"/>
          </p:cNvSpPr>
          <p:nvPr>
            <p:ph type="body" sz="quarter" idx="4294967295"/>
          </p:nvPr>
        </p:nvSpPr>
        <p:spPr>
          <a:xfrm>
            <a:off x="484348" y="1187614"/>
            <a:ext cx="7389492" cy="5146675"/>
          </a:xfrm>
        </p:spPr>
        <p:style>
          <a:lnRef idx="1">
            <a:schemeClr val="accent3"/>
          </a:lnRef>
          <a:fillRef idx="2">
            <a:schemeClr val="accent3"/>
          </a:fillRef>
          <a:effectRef idx="1">
            <a:schemeClr val="accent3"/>
          </a:effectRef>
          <a:fontRef idx="minor">
            <a:schemeClr val="dk1"/>
          </a:fontRef>
        </p:style>
        <p:txBody>
          <a:bodyPr>
            <a:noAutofit/>
          </a:bodyPr>
          <a:lstStyle/>
          <a:p>
            <a:pPr marL="0" indent="0">
              <a:lnSpc>
                <a:spcPct val="100000"/>
              </a:lnSpc>
              <a:spcBef>
                <a:spcPts val="0"/>
              </a:spcBef>
              <a:spcAft>
                <a:spcPts val="0"/>
              </a:spcAft>
              <a:buNone/>
            </a:pPr>
            <a:r>
              <a:rPr lang="en-US" sz="1200" dirty="0">
                <a:latin typeface="Consolas"/>
                <a:cs typeface="Consolas"/>
              </a:rPr>
              <a:t>#</a:t>
            </a:r>
            <a:r>
              <a:rPr lang="en-US" sz="1200" dirty="0" err="1">
                <a:latin typeface="Consolas"/>
                <a:cs typeface="Consolas"/>
              </a:rPr>
              <a:t>ifndef</a:t>
            </a:r>
            <a:r>
              <a:rPr lang="en-US" sz="1200" dirty="0">
                <a:latin typeface="Consolas"/>
                <a:cs typeface="Consolas"/>
              </a:rPr>
              <a:t> _MYEVENT_H</a:t>
            </a:r>
          </a:p>
          <a:p>
            <a:pPr marL="0" indent="0">
              <a:lnSpc>
                <a:spcPct val="100000"/>
              </a:lnSpc>
              <a:spcBef>
                <a:spcPts val="0"/>
              </a:spcBef>
              <a:spcAft>
                <a:spcPts val="0"/>
              </a:spcAft>
              <a:buNone/>
            </a:pPr>
            <a:r>
              <a:rPr lang="en-US" sz="1200" dirty="0">
                <a:latin typeface="Consolas"/>
                <a:cs typeface="Consolas"/>
              </a:rPr>
              <a:t>#define _MYEVENT_H</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event.h</a:t>
            </a:r>
            <a:r>
              <a:rPr lang="en-US" sz="1200" dirty="0">
                <a:latin typeface="Consolas"/>
                <a:cs typeface="Consolas"/>
              </a:rPr>
              <a:t>&gt;</a:t>
            </a:r>
          </a:p>
          <a:p>
            <a:pPr marL="0" indent="0">
              <a:lnSpc>
                <a:spcPct val="10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serialization.h</a:t>
            </a:r>
            <a:r>
              <a:rPr lang="en-US" sz="1200" dirty="0">
                <a:latin typeface="Consolas"/>
                <a:cs typeface="Consolas"/>
              </a:rPr>
              <a:t>&gt;</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namespace </a:t>
            </a:r>
            <a:r>
              <a:rPr lang="en-US" sz="1200" dirty="0" err="1">
                <a:latin typeface="Consolas"/>
                <a:cs typeface="Consolas"/>
              </a:rPr>
              <a:t>MyElement</a:t>
            </a:r>
            <a:r>
              <a:rPr lang="en-US" sz="1200" dirty="0">
                <a:latin typeface="Consolas"/>
                <a:cs typeface="Consolas"/>
              </a:rPr>
              <a:t>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class </a:t>
            </a:r>
            <a:r>
              <a:rPr lang="en-US" sz="1200" dirty="0" err="1">
                <a:latin typeface="Consolas"/>
                <a:cs typeface="Consolas"/>
              </a:rPr>
              <a:t>MyEvent</a:t>
            </a:r>
            <a:r>
              <a:rPr lang="en-US" sz="1200" dirty="0">
                <a:latin typeface="Consolas"/>
                <a:cs typeface="Consolas"/>
              </a:rPr>
              <a:t> : public SST::Event {</a:t>
            </a:r>
          </a:p>
          <a:p>
            <a:pPr marL="0" indent="0">
              <a:lnSpc>
                <a:spcPct val="100000"/>
              </a:lnSpc>
              <a:spcBef>
                <a:spcPts val="0"/>
              </a:spcBef>
              <a:spcAft>
                <a:spcPts val="0"/>
              </a:spcAft>
              <a:buNone/>
            </a:pPr>
            <a:r>
              <a:rPr lang="en-US" sz="1200" dirty="0">
                <a:latin typeface="Consolas"/>
                <a:cs typeface="Consolas"/>
              </a:rPr>
              <a:t>public:</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MyEvent</a:t>
            </a:r>
            <a:r>
              <a:rPr lang="en-US" sz="1200" dirty="0">
                <a:latin typeface="Consolas"/>
                <a:cs typeface="Consolas"/>
              </a:rPr>
              <a:t>(</a:t>
            </a:r>
            <a:r>
              <a:rPr lang="en-US" sz="1200" dirty="0" err="1">
                <a:latin typeface="Consolas"/>
                <a:cs typeface="Consolas"/>
              </a:rPr>
              <a:t>const</a:t>
            </a:r>
            <a:r>
              <a:rPr lang="en-US" sz="1200" dirty="0">
                <a:latin typeface="Consolas"/>
                <a:cs typeface="Consolas"/>
              </a:rPr>
              <a:t> </a:t>
            </a:r>
            <a:r>
              <a:rPr lang="en-US" sz="1200" dirty="0" err="1">
                <a:latin typeface="Consolas"/>
                <a:cs typeface="Consolas"/>
              </a:rPr>
              <a:t>size_t</a:t>
            </a:r>
            <a:r>
              <a:rPr lang="en-US" sz="1200" dirty="0">
                <a:latin typeface="Consolas"/>
                <a:cs typeface="Consolas"/>
              </a:rPr>
              <a:t> data) : SST::Event(), payload(data) {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size_t</a:t>
            </a:r>
            <a:r>
              <a:rPr lang="en-US" sz="1200" dirty="0">
                <a:latin typeface="Consolas"/>
                <a:cs typeface="Consolas"/>
              </a:rPr>
              <a:t> </a:t>
            </a:r>
            <a:r>
              <a:rPr lang="en-US" sz="1200" dirty="0" err="1">
                <a:latin typeface="Consolas"/>
                <a:cs typeface="Consolas"/>
              </a:rPr>
              <a:t>getPayload</a:t>
            </a:r>
            <a:r>
              <a:rPr lang="en-US" sz="1200" dirty="0">
                <a:latin typeface="Consolas"/>
                <a:cs typeface="Consolas"/>
              </a:rPr>
              <a:t>() </a:t>
            </a:r>
            <a:r>
              <a:rPr lang="en-US" sz="1200" dirty="0" err="1">
                <a:latin typeface="Consolas"/>
                <a:cs typeface="Consolas"/>
              </a:rPr>
              <a:t>const</a:t>
            </a:r>
            <a:r>
              <a:rPr lang="en-US" sz="1200" dirty="0">
                <a:latin typeface="Consolas"/>
                <a:cs typeface="Consolas"/>
              </a:rPr>
              <a:t> { return payload; }</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private:</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size_t</a:t>
            </a:r>
            <a:r>
              <a:rPr lang="en-US" sz="1200" dirty="0">
                <a:latin typeface="Consolas"/>
                <a:cs typeface="Consolas"/>
              </a:rPr>
              <a:t> payload;</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    /* Serialization code */</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MyEvent</a:t>
            </a:r>
            <a:r>
              <a:rPr lang="en-US" sz="1200" dirty="0">
                <a:latin typeface="Consolas"/>
                <a:cs typeface="Consolas"/>
              </a:rPr>
              <a:t>() : SST::Event()  {}</a:t>
            </a:r>
          </a:p>
          <a:p>
            <a:pPr marL="0" indent="0">
              <a:lnSpc>
                <a:spcPct val="100000"/>
              </a:lnSpc>
              <a:spcBef>
                <a:spcPts val="0"/>
              </a:spcBef>
              <a:spcAft>
                <a:spcPts val="0"/>
              </a:spcAft>
              <a:buNone/>
            </a:pPr>
            <a:r>
              <a:rPr lang="en-US" sz="1200" dirty="0">
                <a:latin typeface="Consolas"/>
                <a:cs typeface="Consolas"/>
              </a:rPr>
              <a:t>    void </a:t>
            </a:r>
            <a:r>
              <a:rPr lang="en-US" sz="1200" dirty="0" err="1">
                <a:latin typeface="Consolas"/>
                <a:cs typeface="Consolas"/>
              </a:rPr>
              <a:t>serialize_order</a:t>
            </a:r>
            <a:r>
              <a:rPr lang="en-US" sz="1200" dirty="0">
                <a:latin typeface="Consolas"/>
                <a:cs typeface="Consolas"/>
              </a:rPr>
              <a:t>(SST::Core::Serialization::</a:t>
            </a:r>
            <a:r>
              <a:rPr lang="en-US" sz="1200" dirty="0" err="1">
                <a:latin typeface="Consolas"/>
                <a:cs typeface="Consolas"/>
              </a:rPr>
              <a:t>serializer</a:t>
            </a:r>
            <a:r>
              <a:rPr lang="en-US" sz="1200" dirty="0">
                <a:latin typeface="Consolas"/>
                <a:cs typeface="Consolas"/>
              </a:rPr>
              <a:t> &amp;</a:t>
            </a:r>
            <a:r>
              <a:rPr lang="en-US" sz="1200" dirty="0" err="1">
                <a:latin typeface="Consolas"/>
                <a:cs typeface="Consolas"/>
              </a:rPr>
              <a:t>ser</a:t>
            </a:r>
            <a:r>
              <a:rPr lang="en-US" sz="1200" dirty="0">
                <a:latin typeface="Consolas"/>
                <a:cs typeface="Consolas"/>
              </a:rPr>
              <a:t>) override {</a:t>
            </a:r>
          </a:p>
          <a:p>
            <a:pPr marL="0" indent="0">
              <a:lnSpc>
                <a:spcPct val="100000"/>
              </a:lnSpc>
              <a:spcBef>
                <a:spcPts val="0"/>
              </a:spcBef>
              <a:spcAft>
                <a:spcPts val="0"/>
              </a:spcAft>
              <a:buNone/>
            </a:pPr>
            <a:r>
              <a:rPr lang="en-US" sz="1200" dirty="0">
                <a:latin typeface="Consolas"/>
                <a:cs typeface="Consolas"/>
              </a:rPr>
              <a:t>      Event::</a:t>
            </a:r>
            <a:r>
              <a:rPr lang="en-US" sz="1200" dirty="0" err="1">
                <a:latin typeface="Consolas"/>
                <a:cs typeface="Consolas"/>
              </a:rPr>
              <a:t>serialize_order</a:t>
            </a:r>
            <a:r>
              <a:rPr lang="en-US" sz="1200" dirty="0">
                <a:latin typeface="Consolas"/>
                <a:cs typeface="Consolas"/>
              </a:rPr>
              <a:t>(</a:t>
            </a:r>
            <a:r>
              <a:rPr lang="en-US" sz="1200" dirty="0" err="1">
                <a:latin typeface="Consolas"/>
                <a:cs typeface="Consolas"/>
              </a:rPr>
              <a:t>ser</a:t>
            </a:r>
            <a:r>
              <a:rPr lang="en-US" sz="1200" dirty="0">
                <a:latin typeface="Consolas"/>
                <a:cs typeface="Consolas"/>
              </a:rPr>
              <a:t>);</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ser</a:t>
            </a:r>
            <a:r>
              <a:rPr lang="en-US" sz="1200" dirty="0">
                <a:latin typeface="Consolas"/>
                <a:cs typeface="Consolas"/>
              </a:rPr>
              <a:t> &amp; payload;</a:t>
            </a:r>
          </a:p>
          <a:p>
            <a:pPr marL="0" indent="0">
              <a:lnSpc>
                <a:spcPct val="100000"/>
              </a:lnSpc>
              <a:spcBef>
                <a:spcPts val="0"/>
              </a:spcBef>
              <a:spcAft>
                <a:spcPts val="0"/>
              </a:spcAft>
              <a:buNone/>
            </a:pPr>
            <a:r>
              <a:rPr lang="en-US" sz="1200" dirty="0">
                <a:latin typeface="Consolas"/>
                <a:cs typeface="Consolas"/>
              </a:rPr>
              <a:t>    }</a:t>
            </a:r>
          </a:p>
          <a:p>
            <a:pPr marL="0" indent="0">
              <a:lnSpc>
                <a:spcPct val="100000"/>
              </a:lnSpc>
              <a:spcBef>
                <a:spcPts val="0"/>
              </a:spcBef>
              <a:spcAft>
                <a:spcPts val="0"/>
              </a:spcAft>
              <a:buNone/>
            </a:pPr>
            <a:r>
              <a:rPr lang="en-US" sz="1200" dirty="0">
                <a:latin typeface="Consolas"/>
                <a:cs typeface="Consolas"/>
              </a:rPr>
              <a:t>    </a:t>
            </a:r>
            <a:r>
              <a:rPr lang="en-US" sz="1200" dirty="0" err="1">
                <a:latin typeface="Consolas"/>
                <a:cs typeface="Consolas"/>
              </a:rPr>
              <a:t>ImplementSrializable</a:t>
            </a:r>
            <a:r>
              <a:rPr lang="en-US" sz="1200" dirty="0">
                <a:latin typeface="Consolas"/>
                <a:cs typeface="Consolas"/>
              </a:rPr>
              <a:t>(</a:t>
            </a:r>
            <a:r>
              <a:rPr lang="en-US" sz="1200" dirty="0" err="1">
                <a:latin typeface="Consolas"/>
                <a:cs typeface="Consolas"/>
              </a:rPr>
              <a:t>myEven</a:t>
            </a:r>
            <a:r>
              <a:rPr lang="en-US" sz="1200" dirty="0">
                <a:latin typeface="Consolas"/>
                <a:cs typeface="Consolas"/>
              </a:rPr>
              <a:t>);</a:t>
            </a:r>
          </a:p>
          <a:p>
            <a:pPr marL="0" indent="0">
              <a:lnSpc>
                <a:spcPct val="100000"/>
              </a:lnSpc>
              <a:spcBef>
                <a:spcPts val="0"/>
              </a:spcBef>
              <a:spcAft>
                <a:spcPts val="0"/>
              </a:spcAft>
              <a:buNone/>
            </a:pPr>
            <a:r>
              <a:rPr lang="en-US" sz="1200" dirty="0">
                <a:latin typeface="Consolas"/>
                <a:cs typeface="Consolas"/>
              </a:rPr>
              <a:t>};</a:t>
            </a:r>
          </a:p>
          <a:p>
            <a:pPr marL="0" indent="0">
              <a:lnSpc>
                <a:spcPct val="100000"/>
              </a:lnSpc>
              <a:spcBef>
                <a:spcPts val="0"/>
              </a:spcBef>
              <a:spcAft>
                <a:spcPts val="0"/>
              </a:spcAft>
              <a:buNone/>
            </a:pPr>
            <a:endParaRPr lang="en-US" sz="1200" dirty="0">
              <a:latin typeface="Consolas"/>
              <a:cs typeface="Consolas"/>
            </a:endParaRPr>
          </a:p>
          <a:p>
            <a:pPr marL="0" indent="0">
              <a:lnSpc>
                <a:spcPct val="100000"/>
              </a:lnSpc>
              <a:spcBef>
                <a:spcPts val="0"/>
              </a:spcBef>
              <a:spcAft>
                <a:spcPts val="0"/>
              </a:spcAft>
              <a:buNone/>
            </a:pPr>
            <a:r>
              <a:rPr lang="en-US" sz="1200" dirty="0">
                <a:latin typeface="Consolas"/>
                <a:cs typeface="Consolas"/>
              </a:rPr>
              <a:t>}</a:t>
            </a:r>
          </a:p>
        </p:txBody>
      </p:sp>
      <p:cxnSp>
        <p:nvCxnSpPr>
          <p:cNvPr id="8" name="Straight Arrow Connector 7"/>
          <p:cNvCxnSpPr>
            <a:cxnSpLocks/>
          </p:cNvCxnSpPr>
          <p:nvPr/>
        </p:nvCxnSpPr>
        <p:spPr>
          <a:xfrm flipH="1">
            <a:off x="3443288" y="1700213"/>
            <a:ext cx="2884943" cy="242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a:off x="2528888" y="2143125"/>
            <a:ext cx="3957637" cy="300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H="1">
            <a:off x="3443288" y="2600325"/>
            <a:ext cx="3043237" cy="1857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a:endCxn id="15" idx="3"/>
          </p:cNvCxnSpPr>
          <p:nvPr/>
        </p:nvCxnSpPr>
        <p:spPr>
          <a:xfrm flipH="1">
            <a:off x="7272338" y="3632198"/>
            <a:ext cx="885826" cy="1477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Double Brace 14"/>
          <p:cNvSpPr/>
          <p:nvPr/>
        </p:nvSpPr>
        <p:spPr>
          <a:xfrm>
            <a:off x="200025" y="4360860"/>
            <a:ext cx="7072313" cy="149701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uble Brace 16"/>
          <p:cNvSpPr/>
          <p:nvPr/>
        </p:nvSpPr>
        <p:spPr>
          <a:xfrm>
            <a:off x="200025" y="2924625"/>
            <a:ext cx="5957888" cy="14151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cxnSpLocks/>
            <a:endCxn id="17" idx="3"/>
          </p:cNvCxnSpPr>
          <p:nvPr/>
        </p:nvCxnSpPr>
        <p:spPr>
          <a:xfrm flipH="1">
            <a:off x="6157913" y="3171825"/>
            <a:ext cx="2000250" cy="460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00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Header File</a:t>
            </a:r>
          </a:p>
        </p:txBody>
      </p:sp>
      <p:sp>
        <p:nvSpPr>
          <p:cNvPr id="5" name="Slide Number Placeholder 4"/>
          <p:cNvSpPr>
            <a:spLocks noGrp="1"/>
          </p:cNvSpPr>
          <p:nvPr>
            <p:ph type="sldNum" sz="quarter" idx="4"/>
          </p:nvPr>
        </p:nvSpPr>
        <p:spPr/>
        <p:txBody>
          <a:bodyPr/>
          <a:lstStyle/>
          <a:p>
            <a:fld id="{A5E55A7B-7854-E145-92D9-B491DF4BAE2D}" type="slidenum">
              <a:rPr lang="en-US" smtClean="0"/>
              <a:pPr/>
              <a:t>54</a:t>
            </a:fld>
            <a:endParaRPr lang="en-US" dirty="0"/>
          </a:p>
        </p:txBody>
      </p:sp>
      <p:sp>
        <p:nvSpPr>
          <p:cNvPr id="7" name="Content Placeholder 6"/>
          <p:cNvSpPr>
            <a:spLocks noGrp="1"/>
          </p:cNvSpPr>
          <p:nvPr>
            <p:ph idx="1"/>
          </p:nvPr>
        </p:nvSpPr>
        <p:spPr>
          <a:xfrm>
            <a:off x="8396512" y="1429232"/>
            <a:ext cx="3114055" cy="4663440"/>
          </a:xfrm>
        </p:spPr>
        <p:txBody>
          <a:bodyPr>
            <a:normAutofit fontScale="92500" lnSpcReduction="10000"/>
          </a:bodyPr>
          <a:lstStyle/>
          <a:p>
            <a:r>
              <a:rPr lang="en-US" sz="2000" dirty="0"/>
              <a:t>Include headers</a:t>
            </a:r>
          </a:p>
          <a:p>
            <a:r>
              <a:rPr lang="en-US" sz="2000" dirty="0"/>
              <a:t>Create Namespace</a:t>
            </a:r>
          </a:p>
          <a:p>
            <a:r>
              <a:rPr lang="en-US" sz="2000" dirty="0"/>
              <a:t>Inherit from SST::Component</a:t>
            </a:r>
          </a:p>
          <a:p>
            <a:endParaRPr lang="en-US" sz="2000" dirty="0"/>
          </a:p>
          <a:p>
            <a:r>
              <a:rPr lang="en-US" sz="2000" dirty="0"/>
              <a:t>Standard functions</a:t>
            </a:r>
          </a:p>
          <a:p>
            <a:endParaRPr lang="en-US" sz="2000" dirty="0"/>
          </a:p>
          <a:p>
            <a:r>
              <a:rPr lang="en-US" sz="2000" dirty="0"/>
              <a:t>Private variables</a:t>
            </a:r>
          </a:p>
          <a:p>
            <a:endParaRPr lang="en-US" sz="2000" dirty="0"/>
          </a:p>
          <a:p>
            <a:r>
              <a:rPr lang="en-US" sz="2000" dirty="0"/>
              <a:t>Some Links</a:t>
            </a:r>
          </a:p>
          <a:p>
            <a:endParaRPr lang="en-US" sz="2000" dirty="0"/>
          </a:p>
          <a:p>
            <a:r>
              <a:rPr lang="en-US" sz="2000" dirty="0"/>
              <a:t>Event Handlers</a:t>
            </a:r>
          </a:p>
        </p:txBody>
      </p:sp>
      <p:sp>
        <p:nvSpPr>
          <p:cNvPr id="6" name="Content Placeholder 5"/>
          <p:cNvSpPr>
            <a:spLocks noGrp="1"/>
          </p:cNvSpPr>
          <p:nvPr>
            <p:ph type="body" sz="quarter" idx="4294967295"/>
          </p:nvPr>
        </p:nvSpPr>
        <p:spPr>
          <a:xfrm>
            <a:off x="484347" y="810728"/>
            <a:ext cx="7773833" cy="5932972"/>
          </a:xfrm>
        </p:spPr>
        <p:style>
          <a:lnRef idx="1">
            <a:schemeClr val="accent3"/>
          </a:lnRef>
          <a:fillRef idx="2">
            <a:schemeClr val="accent3"/>
          </a:fillRef>
          <a:effectRef idx="1">
            <a:schemeClr val="accent3"/>
          </a:effectRef>
          <a:fontRef idx="minor">
            <a:schemeClr val="dk1"/>
          </a:fontRef>
        </p:style>
        <p:txBody>
          <a:bodyPr>
            <a:noAutofit/>
          </a:bodyPr>
          <a:lstStyle/>
          <a:p>
            <a:pPr marL="0" indent="0">
              <a:lnSpc>
                <a:spcPct val="12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component.h</a:t>
            </a:r>
            <a:r>
              <a:rPr lang="en-US" sz="1200" dirty="0">
                <a:latin typeface="Consolas"/>
                <a:cs typeface="Consolas"/>
              </a:rPr>
              <a:t>&gt;</a:t>
            </a:r>
          </a:p>
          <a:p>
            <a:pPr marL="0" indent="0">
              <a:lnSpc>
                <a:spcPct val="12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output.h</a:t>
            </a:r>
            <a:r>
              <a:rPr lang="en-US" sz="1200" dirty="0">
                <a:latin typeface="Consolas"/>
                <a:cs typeface="Consolas"/>
              </a:rPr>
              <a:t>&gt;</a:t>
            </a:r>
          </a:p>
          <a:p>
            <a:pPr marL="0" indent="0">
              <a:lnSpc>
                <a:spcPct val="12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params.h</a:t>
            </a:r>
            <a:r>
              <a:rPr lang="en-US" sz="1200" dirty="0">
                <a:latin typeface="Consolas"/>
                <a:cs typeface="Consolas"/>
              </a:rPr>
              <a:t>&gt;</a:t>
            </a:r>
          </a:p>
          <a:p>
            <a:pPr marL="0" indent="0">
              <a:lnSpc>
                <a:spcPct val="120000"/>
              </a:lnSpc>
              <a:spcBef>
                <a:spcPts val="0"/>
              </a:spcBef>
              <a:spcAft>
                <a:spcPts val="0"/>
              </a:spcAft>
              <a:buNone/>
            </a:pPr>
            <a:r>
              <a:rPr lang="en-US" sz="1200" dirty="0">
                <a:latin typeface="Consolas"/>
                <a:cs typeface="Consolas"/>
              </a:rPr>
              <a:t>#include &lt;</a:t>
            </a:r>
            <a:r>
              <a:rPr lang="en-US" sz="1200" dirty="0" err="1">
                <a:latin typeface="Consolas"/>
                <a:cs typeface="Consolas"/>
              </a:rPr>
              <a:t>sst</a:t>
            </a:r>
            <a:r>
              <a:rPr lang="en-US" sz="1200" dirty="0">
                <a:latin typeface="Consolas"/>
                <a:cs typeface="Consolas"/>
              </a:rPr>
              <a:t>/core/</a:t>
            </a:r>
            <a:r>
              <a:rPr lang="en-US" sz="1200" dirty="0" err="1">
                <a:latin typeface="Consolas"/>
                <a:cs typeface="Consolas"/>
              </a:rPr>
              <a:t>rng</a:t>
            </a:r>
            <a:r>
              <a:rPr lang="en-US" sz="1200" dirty="0">
                <a:latin typeface="Consolas"/>
                <a:cs typeface="Consolas"/>
              </a:rPr>
              <a:t>/</a:t>
            </a:r>
            <a:r>
              <a:rPr lang="en-US" sz="1200" dirty="0" err="1">
                <a:latin typeface="Consolas"/>
                <a:cs typeface="Consolas"/>
              </a:rPr>
              <a:t>sstrand.h</a:t>
            </a:r>
            <a:r>
              <a:rPr lang="en-US" sz="1200" dirty="0">
                <a:latin typeface="Consolas"/>
                <a:cs typeface="Consolas"/>
              </a:rPr>
              <a:t>&gt;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namespace </a:t>
            </a:r>
            <a:r>
              <a:rPr lang="en-US" sz="1200" dirty="0" err="1">
                <a:latin typeface="Consolas"/>
                <a:cs typeface="Consolas"/>
              </a:rPr>
              <a:t>MyElement</a:t>
            </a:r>
            <a:r>
              <a:rPr lang="en-US" sz="1200" dirty="0">
                <a:latin typeface="Consolas"/>
                <a:cs typeface="Consolas"/>
              </a:rPr>
              <a:t> {</a:t>
            </a:r>
          </a:p>
          <a:p>
            <a:pPr marL="0" indent="0">
              <a:lnSpc>
                <a:spcPct val="120000"/>
              </a:lnSpc>
              <a:spcBef>
                <a:spcPts val="0"/>
              </a:spcBef>
              <a:spcAft>
                <a:spcPts val="0"/>
              </a:spcAft>
              <a:buNone/>
            </a:pPr>
            <a:r>
              <a:rPr lang="en-US" sz="1200" dirty="0">
                <a:latin typeface="Consolas"/>
                <a:cs typeface="Consolas"/>
              </a:rPr>
              <a:t>class </a:t>
            </a:r>
            <a:r>
              <a:rPr lang="en-US" sz="1200" dirty="0" err="1">
                <a:latin typeface="Consolas"/>
                <a:cs typeface="Consolas"/>
              </a:rPr>
              <a:t>MyComponent</a:t>
            </a:r>
            <a:r>
              <a:rPr lang="en-US" sz="1200" dirty="0">
                <a:latin typeface="Consolas"/>
                <a:cs typeface="Consolas"/>
              </a:rPr>
              <a:t> : public SST::Component {</a:t>
            </a:r>
          </a:p>
          <a:p>
            <a:pPr marL="0" indent="0">
              <a:lnSpc>
                <a:spcPct val="120000"/>
              </a:lnSpc>
              <a:spcBef>
                <a:spcPts val="0"/>
              </a:spcBef>
              <a:spcAft>
                <a:spcPts val="0"/>
              </a:spcAft>
              <a:buNone/>
            </a:pPr>
            <a:r>
              <a:rPr lang="en-US" sz="1200" dirty="0">
                <a:latin typeface="Consolas"/>
                <a:cs typeface="Consolas"/>
              </a:rPr>
              <a:t>public:</a:t>
            </a:r>
          </a:p>
          <a:p>
            <a:pPr marL="0" indent="0">
              <a:lnSpc>
                <a:spcPct val="120000"/>
              </a:lnSpc>
              <a:spcBef>
                <a:spcPts val="0"/>
              </a:spcBef>
              <a:spcAft>
                <a:spcPts val="0"/>
              </a:spcAft>
              <a:buNone/>
            </a:pPr>
            <a:r>
              <a:rPr lang="en-US" sz="1200" dirty="0">
                <a:latin typeface="Consolas"/>
                <a:cs typeface="Consolas"/>
              </a:rPr>
              <a:t>    </a:t>
            </a:r>
            <a:r>
              <a:rPr lang="en-US" sz="1200" dirty="0" err="1">
                <a:latin typeface="Consolas"/>
                <a:cs typeface="Consolas"/>
              </a:rPr>
              <a:t>MyComponent</a:t>
            </a:r>
            <a:r>
              <a:rPr lang="en-US" sz="1200" dirty="0">
                <a:latin typeface="Consolas"/>
                <a:cs typeface="Consolas"/>
              </a:rPr>
              <a:t>(SST::</a:t>
            </a:r>
            <a:r>
              <a:rPr lang="en-US" sz="1200" dirty="0" err="1">
                <a:latin typeface="Consolas"/>
                <a:cs typeface="Consolas"/>
              </a:rPr>
              <a:t>ComponentId_t</a:t>
            </a:r>
            <a:r>
              <a:rPr lang="en-US" sz="1200" dirty="0">
                <a:latin typeface="Consolas"/>
                <a:cs typeface="Consolas"/>
              </a:rPr>
              <a:t> id, SST::</a:t>
            </a:r>
            <a:r>
              <a:rPr lang="en-US" sz="1200" dirty="0" err="1">
                <a:latin typeface="Consolas"/>
                <a:cs typeface="Consolas"/>
              </a:rPr>
              <a:t>Params</a:t>
            </a:r>
            <a:r>
              <a:rPr lang="en-US" sz="1200" dirty="0">
                <a:latin typeface="Consolas"/>
                <a:cs typeface="Consolas"/>
              </a:rPr>
              <a:t> &amp;</a:t>
            </a:r>
            <a:r>
              <a:rPr lang="en-US" sz="1200" dirty="0" err="1">
                <a:latin typeface="Consolas"/>
                <a:cs typeface="Consolas"/>
              </a:rPr>
              <a:t>params</a:t>
            </a:r>
            <a:r>
              <a:rPr lang="en-US" sz="1200" dirty="0">
                <a:latin typeface="Consolas"/>
                <a:cs typeface="Consolas"/>
              </a:rPr>
              <a:t>);</a:t>
            </a:r>
          </a:p>
          <a:p>
            <a:pPr marL="0" indent="0">
              <a:lnSpc>
                <a:spcPct val="120000"/>
              </a:lnSpc>
              <a:spcBef>
                <a:spcPts val="0"/>
              </a:spcBef>
              <a:spcAft>
                <a:spcPts val="0"/>
              </a:spcAft>
              <a:buNone/>
            </a:pPr>
            <a:r>
              <a:rPr lang="en-US" sz="1200" dirty="0">
                <a:latin typeface="Consolas"/>
                <a:cs typeface="Consolas"/>
              </a:rPr>
              <a:t>    ~</a:t>
            </a:r>
            <a:r>
              <a:rPr lang="en-US" sz="1200" dirty="0" err="1">
                <a:latin typeface="Consolas"/>
                <a:cs typeface="Consolas"/>
              </a:rPr>
              <a:t>MyComponent</a:t>
            </a:r>
            <a:r>
              <a:rPr lang="en-US" sz="1200" dirty="0">
                <a:latin typeface="Consolas"/>
                <a:cs typeface="Consolas"/>
              </a:rPr>
              <a:t>() {}</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    void </a:t>
            </a:r>
            <a:r>
              <a:rPr lang="en-US" sz="1200" dirty="0" err="1">
                <a:latin typeface="Consolas"/>
                <a:cs typeface="Consolas"/>
              </a:rPr>
              <a:t>init</a:t>
            </a:r>
            <a:r>
              <a:rPr lang="en-US" sz="1200" dirty="0">
                <a:latin typeface="Consolas"/>
                <a:cs typeface="Consolas"/>
              </a:rPr>
              <a:t>(unsigned </a:t>
            </a:r>
            <a:r>
              <a:rPr lang="en-US" sz="1200" dirty="0" err="1">
                <a:latin typeface="Consolas"/>
                <a:cs typeface="Consolas"/>
              </a:rPr>
              <a:t>int</a:t>
            </a:r>
            <a:r>
              <a:rPr lang="en-US" sz="1200" dirty="0">
                <a:latin typeface="Consolas"/>
                <a:cs typeface="Consolas"/>
              </a:rPr>
              <a:t> phase);</a:t>
            </a:r>
          </a:p>
          <a:p>
            <a:pPr marL="0" indent="0">
              <a:lnSpc>
                <a:spcPct val="120000"/>
              </a:lnSpc>
              <a:spcBef>
                <a:spcPts val="0"/>
              </a:spcBef>
              <a:spcAft>
                <a:spcPts val="0"/>
              </a:spcAft>
              <a:buNone/>
            </a:pPr>
            <a:r>
              <a:rPr lang="en-US" sz="1200" dirty="0">
                <a:latin typeface="Consolas"/>
                <a:cs typeface="Consolas"/>
              </a:rPr>
              <a:t>    void setup(void);</a:t>
            </a:r>
          </a:p>
          <a:p>
            <a:pPr marL="0" indent="0">
              <a:lnSpc>
                <a:spcPct val="120000"/>
              </a:lnSpc>
              <a:spcBef>
                <a:spcPts val="0"/>
              </a:spcBef>
              <a:spcAft>
                <a:spcPts val="0"/>
              </a:spcAft>
              <a:buNone/>
            </a:pPr>
            <a:r>
              <a:rPr lang="en-US" sz="1200" dirty="0">
                <a:latin typeface="Consolas"/>
                <a:cs typeface="Consolas"/>
              </a:rPr>
              <a:t>    void finish(void);</a:t>
            </a:r>
          </a:p>
          <a:p>
            <a:pPr marL="0" indent="0">
              <a:lnSpc>
                <a:spcPct val="120000"/>
              </a:lnSpc>
              <a:spcBef>
                <a:spcPts val="0"/>
              </a:spcBef>
              <a:spcAft>
                <a:spcPts val="0"/>
              </a:spcAft>
              <a:buNone/>
            </a:pPr>
            <a:r>
              <a:rPr lang="en-US" sz="1200" dirty="0">
                <a:latin typeface="Consolas"/>
                <a:cs typeface="Consolas"/>
              </a:rPr>
              <a:t>    void </a:t>
            </a:r>
            <a:r>
              <a:rPr lang="en-US" sz="1200" dirty="0" err="1">
                <a:latin typeface="Consolas"/>
                <a:cs typeface="Consolas"/>
              </a:rPr>
              <a:t>printStatus</a:t>
            </a:r>
            <a:r>
              <a:rPr lang="en-US" sz="1200" dirty="0">
                <a:latin typeface="Consolas"/>
                <a:cs typeface="Consolas"/>
              </a:rPr>
              <a:t>(SST::Output &amp;out);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private:</a:t>
            </a:r>
          </a:p>
          <a:p>
            <a:pPr marL="0" indent="0">
              <a:lnSpc>
                <a:spcPct val="120000"/>
              </a:lnSpc>
              <a:spcBef>
                <a:spcPts val="0"/>
              </a:spcBef>
              <a:spcAft>
                <a:spcPts val="0"/>
              </a:spcAft>
              <a:buNone/>
            </a:pPr>
            <a:r>
              <a:rPr lang="en-US" sz="1200" dirty="0">
                <a:latin typeface="Consolas"/>
                <a:cs typeface="Consolas"/>
              </a:rPr>
              <a:t>    /* Some member variables */</a:t>
            </a:r>
          </a:p>
          <a:p>
            <a:pPr marL="0" indent="0">
              <a:lnSpc>
                <a:spcPct val="120000"/>
              </a:lnSpc>
              <a:spcBef>
                <a:spcPts val="0"/>
              </a:spcBef>
              <a:spcAft>
                <a:spcPts val="0"/>
              </a:spcAft>
              <a:buNone/>
            </a:pPr>
            <a:r>
              <a:rPr lang="en-US" sz="1200" dirty="0">
                <a:latin typeface="Consolas"/>
                <a:cs typeface="Consolas"/>
              </a:rPr>
              <a:t>    uint64_t </a:t>
            </a:r>
            <a:r>
              <a:rPr lang="en-US" sz="1200" dirty="0" err="1">
                <a:latin typeface="Consolas"/>
                <a:cs typeface="Consolas"/>
              </a:rPr>
              <a:t>numFromLeft</a:t>
            </a:r>
            <a:r>
              <a:rPr lang="en-US" sz="1200" dirty="0">
                <a:latin typeface="Consolas"/>
                <a:cs typeface="Consolas"/>
              </a:rPr>
              <a:t>, </a:t>
            </a:r>
            <a:r>
              <a:rPr lang="en-US" sz="1200" dirty="0" err="1">
                <a:latin typeface="Consolas"/>
                <a:cs typeface="Consolas"/>
              </a:rPr>
              <a:t>numFromRight</a:t>
            </a:r>
            <a:r>
              <a:rPr lang="en-US" sz="1200" dirty="0">
                <a:latin typeface="Consolas"/>
                <a:cs typeface="Consolas"/>
              </a:rPr>
              <a:t>;</a:t>
            </a:r>
          </a:p>
          <a:p>
            <a:pPr marL="0" indent="0">
              <a:lnSpc>
                <a:spcPct val="120000"/>
              </a:lnSpc>
              <a:spcBef>
                <a:spcPts val="0"/>
              </a:spcBef>
              <a:spcAft>
                <a:spcPts val="0"/>
              </a:spcAft>
              <a:buNone/>
            </a:pPr>
            <a:r>
              <a:rPr lang="en-US" sz="1200" dirty="0">
                <a:latin typeface="Consolas"/>
                <a:cs typeface="Consolas"/>
              </a:rPr>
              <a:t>    bool </a:t>
            </a:r>
            <a:r>
              <a:rPr lang="en-US" sz="1200" dirty="0" err="1">
                <a:latin typeface="Consolas"/>
                <a:cs typeface="Consolas"/>
              </a:rPr>
              <a:t>foundFromLeft</a:t>
            </a:r>
            <a:r>
              <a:rPr lang="en-US" sz="1200" dirty="0">
                <a:latin typeface="Consolas"/>
                <a:cs typeface="Consolas"/>
              </a:rPr>
              <a:t>, </a:t>
            </a:r>
            <a:r>
              <a:rPr lang="en-US" sz="1200" dirty="0" err="1">
                <a:latin typeface="Consolas"/>
                <a:cs typeface="Consolas"/>
              </a:rPr>
              <a:t>foundFromRight</a:t>
            </a:r>
            <a:r>
              <a:rPr lang="en-US" sz="1200" dirty="0">
                <a:latin typeface="Consolas"/>
                <a:cs typeface="Consolas"/>
              </a:rPr>
              <a: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    SST::Output </a:t>
            </a:r>
            <a:r>
              <a:rPr lang="en-US" sz="1200" dirty="0" err="1">
                <a:latin typeface="Consolas"/>
                <a:cs typeface="Consolas"/>
              </a:rPr>
              <a:t>dbg</a:t>
            </a:r>
            <a:r>
              <a:rPr lang="en-US" sz="1200" dirty="0">
                <a:latin typeface="Consolas"/>
                <a:cs typeface="Consolas"/>
              </a:rPr>
              <a:t>;</a:t>
            </a:r>
          </a:p>
          <a:p>
            <a:pPr marL="0" indent="0">
              <a:lnSpc>
                <a:spcPct val="120000"/>
              </a:lnSpc>
              <a:spcBef>
                <a:spcPts val="0"/>
              </a:spcBef>
              <a:spcAft>
                <a:spcPts val="0"/>
              </a:spcAft>
              <a:buNone/>
            </a:pPr>
            <a:r>
              <a:rPr lang="en-US" sz="1200" dirty="0">
                <a:latin typeface="Consolas"/>
                <a:cs typeface="Consolas"/>
              </a:rPr>
              <a:t>    SST::RNG::</a:t>
            </a:r>
            <a:r>
              <a:rPr lang="en-US" sz="1200" dirty="0" err="1">
                <a:latin typeface="Consolas"/>
                <a:cs typeface="Consolas"/>
              </a:rPr>
              <a:t>SSTRandom</a:t>
            </a:r>
            <a:r>
              <a:rPr lang="en-US" sz="1200" dirty="0">
                <a:latin typeface="Consolas"/>
                <a:cs typeface="Consolas"/>
              </a:rPr>
              <a:t>* </a:t>
            </a:r>
            <a:r>
              <a:rPr lang="en-US" sz="1200" dirty="0" err="1">
                <a:latin typeface="Consolas"/>
                <a:cs typeface="Consolas"/>
              </a:rPr>
              <a:t>rng</a:t>
            </a:r>
            <a:r>
              <a:rPr lang="en-US" sz="1200" dirty="0">
                <a:latin typeface="Consolas"/>
                <a:cs typeface="Consolas"/>
              </a:rPr>
              <a: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    /* A couple of links to connect to other instances */</a:t>
            </a:r>
          </a:p>
          <a:p>
            <a:pPr marL="0" indent="0">
              <a:lnSpc>
                <a:spcPct val="120000"/>
              </a:lnSpc>
              <a:spcBef>
                <a:spcPts val="0"/>
              </a:spcBef>
              <a:spcAft>
                <a:spcPts val="0"/>
              </a:spcAft>
              <a:buNone/>
            </a:pPr>
            <a:r>
              <a:rPr lang="en-US" sz="1200" dirty="0">
                <a:latin typeface="Consolas"/>
                <a:cs typeface="Consolas"/>
              </a:rPr>
              <a:t>    SST::Link *</a:t>
            </a:r>
            <a:r>
              <a:rPr lang="en-US" sz="1200" dirty="0" err="1">
                <a:latin typeface="Consolas"/>
                <a:cs typeface="Consolas"/>
              </a:rPr>
              <a:t>leftLink</a:t>
            </a:r>
            <a:r>
              <a:rPr lang="en-US" sz="1200" dirty="0">
                <a:latin typeface="Consolas"/>
                <a:cs typeface="Consolas"/>
              </a:rPr>
              <a:t>;</a:t>
            </a:r>
          </a:p>
          <a:p>
            <a:pPr marL="0" indent="0">
              <a:lnSpc>
                <a:spcPct val="120000"/>
              </a:lnSpc>
              <a:spcBef>
                <a:spcPts val="0"/>
              </a:spcBef>
              <a:spcAft>
                <a:spcPts val="0"/>
              </a:spcAft>
              <a:buNone/>
            </a:pPr>
            <a:r>
              <a:rPr lang="en-US" sz="1200" dirty="0">
                <a:latin typeface="Consolas"/>
                <a:cs typeface="Consolas"/>
              </a:rPr>
              <a:t>    SST::Link *</a:t>
            </a:r>
            <a:r>
              <a:rPr lang="en-US" sz="1200" dirty="0" err="1">
                <a:latin typeface="Consolas"/>
                <a:cs typeface="Consolas"/>
              </a:rPr>
              <a:t>rightLink</a:t>
            </a:r>
            <a:r>
              <a:rPr lang="en-US" sz="1200" dirty="0">
                <a:latin typeface="Consolas"/>
                <a:cs typeface="Consolas"/>
              </a:rPr>
              <a: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    /* Message Handler for receiving events from the left */</a:t>
            </a:r>
          </a:p>
          <a:p>
            <a:pPr marL="0" indent="0">
              <a:lnSpc>
                <a:spcPct val="120000"/>
              </a:lnSpc>
              <a:spcBef>
                <a:spcPts val="0"/>
              </a:spcBef>
              <a:spcAft>
                <a:spcPts val="0"/>
              </a:spcAft>
              <a:buNone/>
            </a:pPr>
            <a:r>
              <a:rPr lang="en-US" sz="1200" dirty="0">
                <a:latin typeface="Consolas"/>
                <a:cs typeface="Consolas"/>
              </a:rPr>
              <a:t>    void </a:t>
            </a:r>
            <a:r>
              <a:rPr lang="en-US" sz="1200" dirty="0" err="1">
                <a:latin typeface="Consolas"/>
                <a:cs typeface="Consolas"/>
              </a:rPr>
              <a:t>leftMessageHandler</a:t>
            </a:r>
            <a:r>
              <a:rPr lang="en-US" sz="1200" dirty="0">
                <a:latin typeface="Consolas"/>
                <a:cs typeface="Consolas"/>
              </a:rPr>
              <a:t>(SST::Event *event);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    /* Clock handler.  Here, we'll check for events from the right */</a:t>
            </a:r>
          </a:p>
          <a:p>
            <a:pPr marL="0" indent="0">
              <a:lnSpc>
                <a:spcPct val="120000"/>
              </a:lnSpc>
              <a:spcBef>
                <a:spcPts val="0"/>
              </a:spcBef>
              <a:spcAft>
                <a:spcPts val="0"/>
              </a:spcAft>
              <a:buNone/>
            </a:pPr>
            <a:r>
              <a:rPr lang="en-US" sz="1200" dirty="0">
                <a:latin typeface="Consolas"/>
                <a:cs typeface="Consolas"/>
              </a:rPr>
              <a:t>    </a:t>
            </a:r>
            <a:r>
              <a:rPr lang="en-US" sz="1200" dirty="0" err="1">
                <a:latin typeface="Consolas"/>
                <a:cs typeface="Consolas"/>
              </a:rPr>
              <a:t>bool</a:t>
            </a:r>
            <a:r>
              <a:rPr lang="en-US" sz="1200" dirty="0">
                <a:latin typeface="Consolas"/>
                <a:cs typeface="Consolas"/>
              </a:rPr>
              <a:t> clock(SST::</a:t>
            </a:r>
            <a:r>
              <a:rPr lang="en-US" sz="1200" dirty="0" err="1">
                <a:latin typeface="Consolas"/>
                <a:cs typeface="Consolas"/>
              </a:rPr>
              <a:t>Cycle_t</a:t>
            </a:r>
            <a:r>
              <a:rPr lang="en-US" sz="1200" dirty="0">
                <a:latin typeface="Consolas"/>
                <a:cs typeface="Consolas"/>
              </a:rPr>
              <a:t> cycle);</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a:t>
            </a:r>
          </a:p>
          <a:p>
            <a:pPr marL="0" indent="0">
              <a:lnSpc>
                <a:spcPct val="120000"/>
              </a:lnSpc>
              <a:spcBef>
                <a:spcPts val="0"/>
              </a:spcBef>
              <a:spcAft>
                <a:spcPts val="0"/>
              </a:spcAft>
              <a:buNone/>
            </a:pPr>
            <a:endParaRPr lang="en-US" sz="1200" dirty="0">
              <a:latin typeface="Consolas"/>
              <a:cs typeface="Consolas"/>
            </a:endParaRPr>
          </a:p>
          <a:p>
            <a:pPr marL="0" indent="0">
              <a:lnSpc>
                <a:spcPct val="120000"/>
              </a:lnSpc>
              <a:spcBef>
                <a:spcPts val="0"/>
              </a:spcBef>
              <a:spcAft>
                <a:spcPts val="0"/>
              </a:spcAft>
              <a:buNone/>
            </a:pPr>
            <a:r>
              <a:rPr lang="en-US" sz="1200" dirty="0">
                <a:latin typeface="Consolas"/>
                <a:cs typeface="Consolas"/>
              </a:rPr>
              <a:t>}</a:t>
            </a:r>
          </a:p>
        </p:txBody>
      </p:sp>
      <p:cxnSp>
        <p:nvCxnSpPr>
          <p:cNvPr id="9" name="Straight Arrow Connector 8"/>
          <p:cNvCxnSpPr>
            <a:cxnSpLocks/>
          </p:cNvCxnSpPr>
          <p:nvPr/>
        </p:nvCxnSpPr>
        <p:spPr>
          <a:xfrm flipH="1">
            <a:off x="3028950" y="1657350"/>
            <a:ext cx="520065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149600" y="2169887"/>
            <a:ext cx="3164114" cy="159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252686" y="2532743"/>
            <a:ext cx="20610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Double Brace 16"/>
          <p:cNvSpPr/>
          <p:nvPr/>
        </p:nvSpPr>
        <p:spPr>
          <a:xfrm>
            <a:off x="1981200" y="2823030"/>
            <a:ext cx="3265714" cy="74748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flipV="1">
            <a:off x="5246914" y="3193144"/>
            <a:ext cx="1066800" cy="72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Double Brace 19"/>
          <p:cNvSpPr/>
          <p:nvPr/>
        </p:nvSpPr>
        <p:spPr>
          <a:xfrm>
            <a:off x="1981200" y="3780972"/>
            <a:ext cx="2002971" cy="914400"/>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Double Brace 20"/>
          <p:cNvSpPr/>
          <p:nvPr/>
        </p:nvSpPr>
        <p:spPr>
          <a:xfrm>
            <a:off x="1981199" y="4695373"/>
            <a:ext cx="2960915" cy="40639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Double Brace 21"/>
          <p:cNvSpPr/>
          <p:nvPr/>
        </p:nvSpPr>
        <p:spPr>
          <a:xfrm>
            <a:off x="1981198" y="5152571"/>
            <a:ext cx="3548745" cy="558800"/>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flipH="1">
            <a:off x="3984170" y="4005943"/>
            <a:ext cx="2329544" cy="232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1" idx="3"/>
          </p:cNvCxnSpPr>
          <p:nvPr/>
        </p:nvCxnSpPr>
        <p:spPr>
          <a:xfrm flipH="1">
            <a:off x="4942114" y="4695372"/>
            <a:ext cx="1371601"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529942" y="5428343"/>
            <a:ext cx="783772" cy="50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208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Constructor</a:t>
            </a:r>
          </a:p>
        </p:txBody>
      </p:sp>
      <p:sp>
        <p:nvSpPr>
          <p:cNvPr id="5" name="Slide Number Placeholder 4"/>
          <p:cNvSpPr>
            <a:spLocks noGrp="1"/>
          </p:cNvSpPr>
          <p:nvPr>
            <p:ph type="sldNum" sz="quarter" idx="4"/>
          </p:nvPr>
        </p:nvSpPr>
        <p:spPr/>
        <p:txBody>
          <a:bodyPr/>
          <a:lstStyle/>
          <a:p>
            <a:fld id="{A5E55A7B-7854-E145-92D9-B491DF4BAE2D}" type="slidenum">
              <a:rPr lang="en-US" smtClean="0"/>
              <a:pPr/>
              <a:t>55</a:t>
            </a:fld>
            <a:endParaRPr lang="en-US" dirty="0"/>
          </a:p>
        </p:txBody>
      </p:sp>
      <p:sp>
        <p:nvSpPr>
          <p:cNvPr id="7" name="Content Placeholder 6"/>
          <p:cNvSpPr>
            <a:spLocks noGrp="1"/>
          </p:cNvSpPr>
          <p:nvPr>
            <p:ph idx="1"/>
          </p:nvPr>
        </p:nvSpPr>
        <p:spPr>
          <a:xfrm>
            <a:off x="8915400" y="1429232"/>
            <a:ext cx="2595168" cy="4663440"/>
          </a:xfrm>
        </p:spPr>
        <p:txBody>
          <a:bodyPr>
            <a:normAutofit fontScale="92500" lnSpcReduction="10000"/>
          </a:bodyPr>
          <a:lstStyle/>
          <a:p>
            <a:endParaRPr lang="en-US" sz="2000" dirty="0"/>
          </a:p>
          <a:p>
            <a:endParaRPr lang="en-US" sz="2000" dirty="0"/>
          </a:p>
          <a:p>
            <a:r>
              <a:rPr lang="en-US" sz="2000" dirty="0"/>
              <a:t>Read Parameters</a:t>
            </a:r>
          </a:p>
          <a:p>
            <a:r>
              <a:rPr lang="en-US" sz="2000" dirty="0"/>
              <a:t>Initialize Debug Output</a:t>
            </a:r>
          </a:p>
          <a:p>
            <a:endParaRPr lang="en-US" sz="2000" dirty="0"/>
          </a:p>
          <a:p>
            <a:r>
              <a:rPr lang="en-US" sz="2000" dirty="0"/>
              <a:t>Initialize RNG</a:t>
            </a:r>
          </a:p>
          <a:p>
            <a:endParaRPr lang="en-US" sz="2000" dirty="0"/>
          </a:p>
          <a:p>
            <a:r>
              <a:rPr lang="en-US" sz="2000" dirty="0"/>
              <a:t>Configure Links</a:t>
            </a:r>
          </a:p>
          <a:p>
            <a:endParaRPr lang="en-US" sz="2000" dirty="0"/>
          </a:p>
          <a:p>
            <a:endParaRPr lang="en-US" sz="2000" dirty="0"/>
          </a:p>
          <a:p>
            <a:r>
              <a:rPr lang="en-US" sz="2000" dirty="0"/>
              <a:t>Set up clocks</a:t>
            </a:r>
          </a:p>
        </p:txBody>
      </p:sp>
      <p:sp>
        <p:nvSpPr>
          <p:cNvPr id="6" name="Content Placeholder 5"/>
          <p:cNvSpPr>
            <a:spLocks noGrp="1"/>
          </p:cNvSpPr>
          <p:nvPr>
            <p:ph type="body" sz="quarter" idx="4294967295"/>
          </p:nvPr>
        </p:nvSpPr>
        <p:spPr>
          <a:xfrm>
            <a:off x="0" y="1131888"/>
            <a:ext cx="4348811" cy="5146675"/>
          </a:xfrm>
        </p:spPr>
        <p:style>
          <a:lnRef idx="1">
            <a:schemeClr val="accent3"/>
          </a:lnRef>
          <a:fillRef idx="2">
            <a:schemeClr val="accent3"/>
          </a:fillRef>
          <a:effectRef idx="1">
            <a:schemeClr val="accent3"/>
          </a:effectRef>
          <a:fontRef idx="minor">
            <a:schemeClr val="dk1"/>
          </a:fontRef>
        </p:style>
        <p:txBody>
          <a:bodyPr>
            <a:normAutofit fontScale="25000" lnSpcReduction="20000"/>
          </a:bodyPr>
          <a:lstStyle/>
          <a:p>
            <a:pPr marL="0" indent="0">
              <a:buNone/>
            </a:pPr>
            <a:r>
              <a:rPr lang="en-US" dirty="0">
                <a:latin typeface="Consolas"/>
                <a:cs typeface="Consolas"/>
              </a:rPr>
              <a:t>using namespace </a:t>
            </a:r>
            <a:r>
              <a:rPr lang="en-US" dirty="0" err="1">
                <a:latin typeface="Consolas"/>
                <a:cs typeface="Consolas"/>
              </a:rPr>
              <a:t>MyElement</a:t>
            </a:r>
            <a:r>
              <a:rPr lang="en-US" dirty="0">
                <a:latin typeface="Consolas"/>
                <a:cs typeface="Consolas"/>
              </a:rPr>
              <a:t>;</a:t>
            </a:r>
          </a:p>
          <a:p>
            <a:pPr marL="0" indent="0">
              <a:buNone/>
            </a:pPr>
            <a:endParaRPr lang="en-US" dirty="0">
              <a:latin typeface="Consolas"/>
              <a:cs typeface="Consolas"/>
            </a:endParaRPr>
          </a:p>
          <a:p>
            <a:pPr marL="0" indent="0">
              <a:buNone/>
            </a:pPr>
            <a:r>
              <a:rPr lang="en-US" dirty="0" err="1">
                <a:latin typeface="Consolas"/>
                <a:cs typeface="Consolas"/>
              </a:rPr>
              <a:t>MyComponent</a:t>
            </a:r>
            <a:r>
              <a:rPr lang="en-US" dirty="0">
                <a:latin typeface="Consolas"/>
                <a:cs typeface="Consolas"/>
              </a:rPr>
              <a:t>::</a:t>
            </a:r>
            <a:r>
              <a:rPr lang="en-US" dirty="0" err="1">
                <a:latin typeface="Consolas"/>
                <a:cs typeface="Consolas"/>
              </a:rPr>
              <a:t>MyComponent</a:t>
            </a:r>
            <a:r>
              <a:rPr lang="en-US" dirty="0">
                <a:latin typeface="Consolas"/>
                <a:cs typeface="Consolas"/>
              </a:rPr>
              <a:t>(SST::</a:t>
            </a:r>
            <a:r>
              <a:rPr lang="en-US" dirty="0" err="1">
                <a:latin typeface="Consolas"/>
                <a:cs typeface="Consolas"/>
              </a:rPr>
              <a:t>ComponentId_t</a:t>
            </a:r>
            <a:r>
              <a:rPr lang="en-US" dirty="0">
                <a:latin typeface="Consolas"/>
                <a:cs typeface="Consolas"/>
              </a:rPr>
              <a:t> id, SST::</a:t>
            </a:r>
            <a:r>
              <a:rPr lang="en-US" dirty="0" err="1">
                <a:latin typeface="Consolas"/>
                <a:cs typeface="Consolas"/>
              </a:rPr>
              <a:t>Params</a:t>
            </a:r>
            <a:r>
              <a:rPr lang="en-US" dirty="0">
                <a:latin typeface="Consolas"/>
                <a:cs typeface="Consolas"/>
              </a:rPr>
              <a:t> &amp;</a:t>
            </a:r>
            <a:r>
              <a:rPr lang="en-US" dirty="0" err="1">
                <a:latin typeface="Consolas"/>
                <a:cs typeface="Consolas"/>
              </a:rPr>
              <a:t>params</a:t>
            </a:r>
            <a:r>
              <a:rPr lang="en-US" dirty="0">
                <a:latin typeface="Consolas"/>
                <a:cs typeface="Consolas"/>
              </a:rPr>
              <a:t>) :</a:t>
            </a:r>
          </a:p>
          <a:p>
            <a:pPr marL="0" indent="0">
              <a:buNone/>
            </a:pPr>
            <a:r>
              <a:rPr lang="en-US" dirty="0">
                <a:latin typeface="Consolas"/>
                <a:cs typeface="Consolas"/>
              </a:rPr>
              <a:t>    SST::Component(id),</a:t>
            </a:r>
          </a:p>
          <a:p>
            <a:pPr marL="0" indent="0">
              <a:buNone/>
            </a:pPr>
            <a:r>
              <a:rPr lang="en-US" dirty="0">
                <a:latin typeface="Consolas"/>
                <a:cs typeface="Consolas"/>
              </a:rPr>
              <a:t>    </a:t>
            </a:r>
            <a:r>
              <a:rPr lang="en-US" dirty="0" err="1">
                <a:latin typeface="Consolas"/>
                <a:cs typeface="Consolas"/>
              </a:rPr>
              <a:t>numFromLeft</a:t>
            </a:r>
            <a:r>
              <a:rPr lang="en-US" dirty="0">
                <a:latin typeface="Consolas"/>
                <a:cs typeface="Consolas"/>
              </a:rPr>
              <a:t>(0), </a:t>
            </a:r>
            <a:r>
              <a:rPr lang="en-US" dirty="0" err="1">
                <a:latin typeface="Consolas"/>
                <a:cs typeface="Consolas"/>
              </a:rPr>
              <a:t>numFromRight</a:t>
            </a:r>
            <a:r>
              <a:rPr lang="en-US" dirty="0">
                <a:latin typeface="Consolas"/>
                <a:cs typeface="Consolas"/>
              </a:rPr>
              <a:t>(0),</a:t>
            </a:r>
          </a:p>
          <a:p>
            <a:pPr marL="0" indent="0">
              <a:buNone/>
            </a:pPr>
            <a:r>
              <a:rPr lang="en-US" dirty="0">
                <a:latin typeface="Consolas"/>
                <a:cs typeface="Consolas"/>
              </a:rPr>
              <a:t>    </a:t>
            </a:r>
            <a:r>
              <a:rPr lang="en-US" dirty="0" err="1">
                <a:latin typeface="Consolas"/>
                <a:cs typeface="Consolas"/>
              </a:rPr>
              <a:t>foundFromLeft</a:t>
            </a:r>
            <a:r>
              <a:rPr lang="en-US" dirty="0">
                <a:latin typeface="Consolas"/>
                <a:cs typeface="Consolas"/>
              </a:rPr>
              <a:t>(false), </a:t>
            </a:r>
            <a:r>
              <a:rPr lang="en-US" dirty="0" err="1">
                <a:latin typeface="Consolas"/>
                <a:cs typeface="Consolas"/>
              </a:rPr>
              <a:t>foundFromRight</a:t>
            </a:r>
            <a:r>
              <a:rPr lang="en-US" dirty="0">
                <a:latin typeface="Consolas"/>
                <a:cs typeface="Consolas"/>
              </a:rPr>
              <a:t>(false)</a:t>
            </a:r>
          </a:p>
          <a:p>
            <a:pPr marL="0" indent="0">
              <a:buNone/>
            </a:pPr>
            <a:r>
              <a:rPr lang="en-US" dirty="0">
                <a:latin typeface="Consolas"/>
                <a:cs typeface="Consolas"/>
              </a:rPr>
              <a:t>{</a:t>
            </a:r>
          </a:p>
          <a:p>
            <a:pPr marL="0" indent="0">
              <a:buNone/>
            </a:pPr>
            <a:r>
              <a:rPr lang="en-US" dirty="0">
                <a:latin typeface="Consolas"/>
                <a:cs typeface="Consolas"/>
              </a:rPr>
              <a:t>    /* Read parameters */</a:t>
            </a:r>
          </a:p>
          <a:p>
            <a:pPr marL="0" indent="0">
              <a:buNone/>
            </a:pPr>
            <a:r>
              <a:rPr lang="en-US" dirty="0">
                <a:latin typeface="Consolas"/>
                <a:cs typeface="Consolas"/>
              </a:rPr>
              <a:t>    SST::Output::</a:t>
            </a:r>
            <a:r>
              <a:rPr lang="en-US" dirty="0" err="1">
                <a:latin typeface="Consolas"/>
                <a:cs typeface="Consolas"/>
              </a:rPr>
              <a:t>output_location_t</a:t>
            </a:r>
            <a:r>
              <a:rPr lang="en-US" dirty="0">
                <a:latin typeface="Consolas"/>
                <a:cs typeface="Consolas"/>
              </a:rPr>
              <a:t> </a:t>
            </a:r>
            <a:r>
              <a:rPr lang="en-US" dirty="0" err="1">
                <a:latin typeface="Consolas"/>
                <a:cs typeface="Consolas"/>
              </a:rPr>
              <a:t>dbgLoc</a:t>
            </a:r>
            <a:r>
              <a:rPr lang="en-US" dirty="0">
                <a:latin typeface="Consolas"/>
                <a:cs typeface="Consolas"/>
              </a:rPr>
              <a:t> = </a:t>
            </a:r>
            <a:r>
              <a:rPr lang="en-US" dirty="0" err="1">
                <a:latin typeface="Consolas"/>
                <a:cs typeface="Consolas"/>
              </a:rPr>
              <a:t>params.find_integer</a:t>
            </a:r>
            <a:r>
              <a:rPr lang="en-US" dirty="0">
                <a:latin typeface="Consolas"/>
                <a:cs typeface="Consolas"/>
              </a:rPr>
              <a:t>("debug", 0);</a:t>
            </a:r>
          </a:p>
          <a:p>
            <a:pPr marL="0" indent="0">
              <a:buNone/>
            </a:pPr>
            <a:r>
              <a:rPr lang="en-US" dirty="0">
                <a:latin typeface="Consolas"/>
                <a:cs typeface="Consolas"/>
              </a:rPr>
              <a:t>    </a:t>
            </a:r>
            <a:r>
              <a:rPr lang="en-US" dirty="0" err="1">
                <a:latin typeface="Consolas"/>
                <a:cs typeface="Consolas"/>
              </a:rPr>
              <a:t>std</a:t>
            </a:r>
            <a:r>
              <a:rPr lang="en-US" dirty="0">
                <a:latin typeface="Consolas"/>
                <a:cs typeface="Consolas"/>
              </a:rPr>
              <a:t>::string clock = </a:t>
            </a:r>
            <a:r>
              <a:rPr lang="en-US" dirty="0" err="1">
                <a:latin typeface="Consolas"/>
                <a:cs typeface="Consolas"/>
              </a:rPr>
              <a:t>params.find_string</a:t>
            </a:r>
            <a:r>
              <a:rPr lang="en-US" dirty="0">
                <a:latin typeface="Consolas"/>
                <a:cs typeface="Consolas"/>
              </a:rPr>
              <a:t>("clock", "1GHz");</a:t>
            </a:r>
          </a:p>
          <a:p>
            <a:pPr marL="0" indent="0">
              <a:buNone/>
            </a:pPr>
            <a:r>
              <a:rPr lang="en-US" dirty="0">
                <a:latin typeface="Consolas"/>
                <a:cs typeface="Consolas"/>
              </a:rPr>
              <a:t>    unsigned </a:t>
            </a:r>
            <a:r>
              <a:rPr lang="en-US" dirty="0" err="1">
                <a:latin typeface="Consolas"/>
                <a:cs typeface="Consolas"/>
              </a:rPr>
              <a:t>int</a:t>
            </a:r>
            <a:r>
              <a:rPr lang="en-US" dirty="0">
                <a:latin typeface="Consolas"/>
                <a:cs typeface="Consolas"/>
              </a:rPr>
              <a:t> seed = </a:t>
            </a:r>
            <a:r>
              <a:rPr lang="en-US" dirty="0" err="1">
                <a:latin typeface="Consolas"/>
                <a:cs typeface="Consolas"/>
              </a:rPr>
              <a:t>params.find_integer</a:t>
            </a:r>
            <a:r>
              <a:rPr lang="en-US" dirty="0">
                <a:latin typeface="Consolas"/>
                <a:cs typeface="Consolas"/>
              </a:rPr>
              <a:t>("</a:t>
            </a:r>
            <a:r>
              <a:rPr lang="en-US" dirty="0" err="1">
                <a:latin typeface="Consolas"/>
                <a:cs typeface="Consolas"/>
              </a:rPr>
              <a:t>rngSeed</a:t>
            </a:r>
            <a:r>
              <a:rPr lang="en-US" dirty="0">
                <a:latin typeface="Consolas"/>
                <a:cs typeface="Consolas"/>
              </a:rPr>
              <a:t>", 12345);</a:t>
            </a:r>
          </a:p>
          <a:p>
            <a:pPr marL="0" indent="0">
              <a:buNone/>
            </a:pPr>
            <a:endParaRPr lang="en-US" dirty="0">
              <a:latin typeface="Consolas"/>
              <a:cs typeface="Consolas"/>
            </a:endParaRPr>
          </a:p>
          <a:p>
            <a:pPr marL="0" indent="0">
              <a:buNone/>
            </a:pPr>
            <a:r>
              <a:rPr lang="en-US" dirty="0">
                <a:latin typeface="Consolas"/>
                <a:cs typeface="Consolas"/>
              </a:rPr>
              <a:t>    /* Initialize debug Output instance. */</a:t>
            </a:r>
          </a:p>
          <a:p>
            <a:pPr marL="0" indent="0">
              <a:buNone/>
            </a:pPr>
            <a:r>
              <a:rPr lang="en-US" dirty="0">
                <a:latin typeface="Consolas"/>
                <a:cs typeface="Consolas"/>
              </a:rPr>
              <a:t>    </a:t>
            </a:r>
            <a:r>
              <a:rPr lang="en-US" dirty="0" err="1">
                <a:latin typeface="Consolas"/>
                <a:cs typeface="Consolas"/>
              </a:rPr>
              <a:t>dbg.init</a:t>
            </a:r>
            <a:r>
              <a:rPr lang="en-US" dirty="0">
                <a:latin typeface="Consolas"/>
                <a:cs typeface="Consolas"/>
              </a:rPr>
              <a:t>("@f:@l:" + </a:t>
            </a:r>
            <a:r>
              <a:rPr lang="en-US" dirty="0" err="1">
                <a:latin typeface="Consolas"/>
                <a:cs typeface="Consolas"/>
              </a:rPr>
              <a:t>getName</a:t>
            </a:r>
            <a:r>
              <a:rPr lang="en-US" dirty="0">
                <a:latin typeface="Consolas"/>
                <a:cs typeface="Consolas"/>
              </a:rPr>
              <a:t>() + ": ", 0, 0, </a:t>
            </a:r>
            <a:r>
              <a:rPr lang="en-US" dirty="0" err="1">
                <a:latin typeface="Consolas"/>
                <a:cs typeface="Consolas"/>
              </a:rPr>
              <a:t>dbgLoc</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"Constructing new </a:t>
            </a:r>
            <a:r>
              <a:rPr lang="en-US" dirty="0" err="1">
                <a:latin typeface="Consolas"/>
                <a:cs typeface="Consolas"/>
              </a:rPr>
              <a:t>MyComponent</a:t>
            </a:r>
            <a:r>
              <a:rPr lang="en-US" dirty="0">
                <a:latin typeface="Consolas"/>
                <a:cs typeface="Consolas"/>
              </a:rPr>
              <a:t> Instance");</a:t>
            </a:r>
          </a:p>
          <a:p>
            <a:pPr marL="0" indent="0">
              <a:buNone/>
            </a:pPr>
            <a:endParaRPr lang="en-US" dirty="0">
              <a:latin typeface="Consolas"/>
              <a:cs typeface="Consolas"/>
            </a:endParaRPr>
          </a:p>
          <a:p>
            <a:pPr marL="0" indent="0">
              <a:buNone/>
            </a:pPr>
            <a:r>
              <a:rPr lang="en-US" dirty="0">
                <a:latin typeface="Consolas"/>
                <a:cs typeface="Consolas"/>
              </a:rPr>
              <a:t>    </a:t>
            </a:r>
            <a:r>
              <a:rPr lang="en-US" dirty="0" err="1">
                <a:latin typeface="Consolas"/>
                <a:cs typeface="Consolas"/>
              </a:rPr>
              <a:t>rng</a:t>
            </a:r>
            <a:r>
              <a:rPr lang="en-US" dirty="0">
                <a:latin typeface="Consolas"/>
                <a:cs typeface="Consolas"/>
              </a:rPr>
              <a:t> = new SST::RNG::</a:t>
            </a:r>
            <a:r>
              <a:rPr lang="en-US" dirty="0" err="1">
                <a:latin typeface="Consolas"/>
                <a:cs typeface="Consolas"/>
              </a:rPr>
              <a:t>MersenneRNG</a:t>
            </a:r>
            <a:r>
              <a:rPr lang="en-US" dirty="0">
                <a:latin typeface="Consolas"/>
                <a:cs typeface="Consolas"/>
              </a:rPr>
              <a:t>(seed + id);</a:t>
            </a:r>
          </a:p>
          <a:p>
            <a:pPr marL="0" indent="0">
              <a:buNone/>
            </a:pPr>
            <a:endParaRPr lang="en-US" dirty="0">
              <a:latin typeface="Consolas"/>
              <a:cs typeface="Consolas"/>
            </a:endParaRPr>
          </a:p>
          <a:p>
            <a:pPr marL="0" indent="0">
              <a:buNone/>
            </a:pPr>
            <a:r>
              <a:rPr lang="en-US" dirty="0">
                <a:latin typeface="Consolas"/>
                <a:cs typeface="Consolas"/>
              </a:rPr>
              <a:t>    /* Configure our links */</a:t>
            </a:r>
          </a:p>
          <a:p>
            <a:pPr marL="0" indent="0">
              <a:buNone/>
            </a:pPr>
            <a:r>
              <a:rPr lang="en-US" dirty="0">
                <a:latin typeface="Consolas"/>
                <a:cs typeface="Consolas"/>
              </a:rPr>
              <a:t>    </a:t>
            </a:r>
            <a:r>
              <a:rPr lang="en-US" dirty="0" err="1">
                <a:latin typeface="Consolas"/>
                <a:cs typeface="Consolas"/>
              </a:rPr>
              <a:t>leftLink</a:t>
            </a:r>
            <a:r>
              <a:rPr lang="en-US" dirty="0">
                <a:latin typeface="Consolas"/>
                <a:cs typeface="Consolas"/>
              </a:rPr>
              <a:t> = </a:t>
            </a:r>
            <a:r>
              <a:rPr lang="en-US" dirty="0" err="1">
                <a:latin typeface="Consolas"/>
                <a:cs typeface="Consolas"/>
              </a:rPr>
              <a:t>configureLink</a:t>
            </a:r>
            <a:r>
              <a:rPr lang="en-US" dirty="0">
                <a:latin typeface="Consolas"/>
                <a:cs typeface="Consolas"/>
              </a:rPr>
              <a:t>("</a:t>
            </a:r>
            <a:r>
              <a:rPr lang="en-US" dirty="0" err="1">
                <a:latin typeface="Consolas"/>
                <a:cs typeface="Consolas"/>
              </a:rPr>
              <a:t>leftPort</a:t>
            </a:r>
            <a:r>
              <a:rPr lang="en-US" dirty="0">
                <a:latin typeface="Consolas"/>
                <a:cs typeface="Consolas"/>
              </a:rPr>
              <a:t>",</a:t>
            </a:r>
          </a:p>
          <a:p>
            <a:pPr marL="0" indent="0">
              <a:buNone/>
            </a:pPr>
            <a:r>
              <a:rPr lang="en-US" dirty="0">
                <a:latin typeface="Consolas"/>
                <a:cs typeface="Consolas"/>
              </a:rPr>
              <a:t>            new SST::Event::Handler&lt;</a:t>
            </a:r>
            <a:r>
              <a:rPr lang="en-US" dirty="0" err="1">
                <a:latin typeface="Consolas"/>
                <a:cs typeface="Consolas"/>
              </a:rPr>
              <a:t>MyComponent</a:t>
            </a:r>
            <a:r>
              <a:rPr lang="en-US" dirty="0">
                <a:latin typeface="Consolas"/>
                <a:cs typeface="Consolas"/>
              </a:rPr>
              <a:t>&gt;(this,</a:t>
            </a:r>
          </a:p>
          <a:p>
            <a:pPr marL="0" indent="0">
              <a:buNone/>
            </a:pPr>
            <a:r>
              <a:rPr lang="en-US" dirty="0">
                <a:latin typeface="Consolas"/>
                <a:cs typeface="Consolas"/>
              </a:rPr>
              <a:t>                &amp;</a:t>
            </a:r>
            <a:r>
              <a:rPr lang="en-US" dirty="0" err="1">
                <a:latin typeface="Consolas"/>
                <a:cs typeface="Consolas"/>
              </a:rPr>
              <a:t>MyComponent</a:t>
            </a:r>
            <a:r>
              <a:rPr lang="en-US" dirty="0">
                <a:latin typeface="Consolas"/>
                <a:cs typeface="Consolas"/>
              </a:rPr>
              <a:t>::</a:t>
            </a:r>
            <a:r>
              <a:rPr lang="en-US" dirty="0" err="1">
                <a:latin typeface="Consolas"/>
                <a:cs typeface="Consolas"/>
              </a:rPr>
              <a:t>leftMessageHandler</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rightLink</a:t>
            </a:r>
            <a:r>
              <a:rPr lang="en-US" dirty="0">
                <a:latin typeface="Consolas"/>
                <a:cs typeface="Consolas"/>
              </a:rPr>
              <a:t> = </a:t>
            </a:r>
            <a:r>
              <a:rPr lang="en-US" dirty="0" err="1">
                <a:latin typeface="Consolas"/>
                <a:cs typeface="Consolas"/>
              </a:rPr>
              <a:t>configureLink</a:t>
            </a:r>
            <a:r>
              <a:rPr lang="en-US" dirty="0">
                <a:latin typeface="Consolas"/>
                <a:cs typeface="Consolas"/>
              </a:rPr>
              <a:t>("</a:t>
            </a:r>
            <a:r>
              <a:rPr lang="en-US" dirty="0" err="1">
                <a:latin typeface="Consolas"/>
                <a:cs typeface="Consolas"/>
              </a:rPr>
              <a:t>rightPort</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Error if we aren't hooked up properly */</a:t>
            </a:r>
          </a:p>
          <a:p>
            <a:pPr marL="0" indent="0">
              <a:buNone/>
            </a:pPr>
            <a:r>
              <a:rPr lang="en-US" dirty="0">
                <a:latin typeface="Consolas"/>
                <a:cs typeface="Consolas"/>
              </a:rPr>
              <a:t>    if ( NULL == </a:t>
            </a:r>
            <a:r>
              <a:rPr lang="en-US" dirty="0" err="1">
                <a:latin typeface="Consolas"/>
                <a:cs typeface="Consolas"/>
              </a:rPr>
              <a:t>leftLink</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dbg.fatal</a:t>
            </a:r>
            <a:r>
              <a:rPr lang="en-US" dirty="0">
                <a:latin typeface="Consolas"/>
                <a:cs typeface="Consolas"/>
              </a:rPr>
              <a:t>(CALL_INFO, 1, "</a:t>
            </a:r>
            <a:r>
              <a:rPr lang="en-US" dirty="0" err="1">
                <a:latin typeface="Consolas"/>
                <a:cs typeface="Consolas"/>
              </a:rPr>
              <a:t>leftPort</a:t>
            </a:r>
            <a:r>
              <a:rPr lang="en-US" dirty="0">
                <a:latin typeface="Consolas"/>
                <a:cs typeface="Consolas"/>
              </a:rPr>
              <a:t> not connected!\n");</a:t>
            </a:r>
          </a:p>
          <a:p>
            <a:pPr marL="0" indent="0">
              <a:buNone/>
            </a:pPr>
            <a:r>
              <a:rPr lang="en-US" dirty="0">
                <a:latin typeface="Consolas"/>
                <a:cs typeface="Consolas"/>
              </a:rPr>
              <a:t>    if ( NULL == </a:t>
            </a:r>
            <a:r>
              <a:rPr lang="en-US" dirty="0" err="1">
                <a:latin typeface="Consolas"/>
                <a:cs typeface="Consolas"/>
              </a:rPr>
              <a:t>rightLink</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dbg.fatal</a:t>
            </a:r>
            <a:r>
              <a:rPr lang="en-US" dirty="0">
                <a:latin typeface="Consolas"/>
                <a:cs typeface="Consolas"/>
              </a:rPr>
              <a:t>(CALL_INFO, 1, "</a:t>
            </a:r>
            <a:r>
              <a:rPr lang="en-US" dirty="0" err="1">
                <a:latin typeface="Consolas"/>
                <a:cs typeface="Consolas"/>
              </a:rPr>
              <a:t>rightPort</a:t>
            </a:r>
            <a:r>
              <a:rPr lang="en-US" dirty="0">
                <a:latin typeface="Consolas"/>
                <a:cs typeface="Consolas"/>
              </a:rPr>
              <a:t> not connected!\n");</a:t>
            </a:r>
          </a:p>
          <a:p>
            <a:pPr marL="0" indent="0">
              <a:buNone/>
            </a:pPr>
            <a:endParaRPr lang="en-US" dirty="0">
              <a:latin typeface="Consolas"/>
              <a:cs typeface="Consolas"/>
            </a:endParaRPr>
          </a:p>
          <a:p>
            <a:pPr marL="0" indent="0">
              <a:buNone/>
            </a:pPr>
            <a:r>
              <a:rPr lang="en-US" dirty="0">
                <a:latin typeface="Consolas"/>
                <a:cs typeface="Consolas"/>
              </a:rPr>
              <a:t>    /* Configure our clock */</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"Clock rate is:  %s", </a:t>
            </a:r>
            <a:r>
              <a:rPr lang="en-US" dirty="0" err="1">
                <a:latin typeface="Consolas"/>
                <a:cs typeface="Consolas"/>
              </a:rPr>
              <a:t>clock.c_str</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registerClock</a:t>
            </a:r>
            <a:r>
              <a:rPr lang="en-US" dirty="0">
                <a:latin typeface="Consolas"/>
                <a:cs typeface="Consolas"/>
              </a:rPr>
              <a:t>(clock, </a:t>
            </a:r>
          </a:p>
          <a:p>
            <a:pPr marL="0" indent="0">
              <a:buNone/>
            </a:pPr>
            <a:r>
              <a:rPr lang="en-US" dirty="0">
                <a:latin typeface="Consolas"/>
                <a:cs typeface="Consolas"/>
              </a:rPr>
              <a:t>        new SST::Clock::Handler&lt;</a:t>
            </a:r>
            <a:r>
              <a:rPr lang="en-US" dirty="0" err="1">
                <a:latin typeface="Consolas"/>
                <a:cs typeface="Consolas"/>
              </a:rPr>
              <a:t>MyComponent</a:t>
            </a:r>
            <a:r>
              <a:rPr lang="en-US" dirty="0">
                <a:latin typeface="Consolas"/>
                <a:cs typeface="Consolas"/>
              </a:rPr>
              <a:t>&gt;(this, &amp;</a:t>
            </a:r>
            <a:r>
              <a:rPr lang="en-US" dirty="0" err="1">
                <a:latin typeface="Consolas"/>
                <a:cs typeface="Consolas"/>
              </a:rPr>
              <a:t>MyComponent</a:t>
            </a:r>
            <a:r>
              <a:rPr lang="en-US" dirty="0">
                <a:latin typeface="Consolas"/>
                <a:cs typeface="Consolas"/>
              </a:rPr>
              <a:t>::clock));</a:t>
            </a:r>
          </a:p>
          <a:p>
            <a:pPr marL="0" indent="0">
              <a:buNone/>
            </a:pPr>
            <a:endParaRPr lang="en-US" dirty="0">
              <a:latin typeface="Consolas"/>
              <a:cs typeface="Consolas"/>
            </a:endParaRPr>
          </a:p>
          <a:p>
            <a:pPr marL="0" indent="0">
              <a:buNone/>
            </a:pPr>
            <a:r>
              <a:rPr lang="en-US" dirty="0">
                <a:latin typeface="Consolas"/>
                <a:cs typeface="Consolas"/>
              </a:rPr>
              <a:t>    </a:t>
            </a:r>
            <a:r>
              <a:rPr lang="en-US" dirty="0" err="1">
                <a:latin typeface="Consolas"/>
                <a:cs typeface="Consolas"/>
              </a:rPr>
              <a:t>registerAsPrimaryComponent</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primaryComponentDoNotEndSim</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a:t>
            </a:r>
          </a:p>
        </p:txBody>
      </p:sp>
      <p:cxnSp>
        <p:nvCxnSpPr>
          <p:cNvPr id="8" name="Straight Arrow Connector 7"/>
          <p:cNvCxnSpPr/>
          <p:nvPr/>
        </p:nvCxnSpPr>
        <p:spPr>
          <a:xfrm flipH="1">
            <a:off x="5814131" y="2491228"/>
            <a:ext cx="5047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829110" y="2898292"/>
            <a:ext cx="1489743" cy="146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4348811" y="3403051"/>
            <a:ext cx="1970041" cy="21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647405" y="4086917"/>
            <a:ext cx="1671446" cy="284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5716443" y="5283682"/>
            <a:ext cx="602409" cy="179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88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Phase functions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56</a:t>
            </a:fld>
            <a:endParaRPr lang="en-US" dirty="0"/>
          </a:p>
        </p:txBody>
      </p:sp>
      <p:sp>
        <p:nvSpPr>
          <p:cNvPr id="7" name="Content Placeholder 6"/>
          <p:cNvSpPr>
            <a:spLocks noGrp="1"/>
          </p:cNvSpPr>
          <p:nvPr>
            <p:ph idx="1"/>
          </p:nvPr>
        </p:nvSpPr>
        <p:spPr>
          <a:xfrm>
            <a:off x="7508630" y="1429232"/>
            <a:ext cx="4001937" cy="4663440"/>
          </a:xfrm>
        </p:spPr>
        <p:txBody>
          <a:bodyPr>
            <a:normAutofit lnSpcReduction="10000"/>
          </a:bodyPr>
          <a:lstStyle/>
          <a:p>
            <a:endParaRPr lang="en-US" sz="2000" dirty="0"/>
          </a:p>
          <a:p>
            <a:r>
              <a:rPr lang="en-US" sz="2000" dirty="0" err="1"/>
              <a:t>Init</a:t>
            </a:r>
            <a:r>
              <a:rPr lang="en-US" sz="2000" dirty="0"/>
              <a:t> – Send data to left, receive from right</a:t>
            </a:r>
          </a:p>
          <a:p>
            <a:endParaRPr lang="en-US" sz="2000" dirty="0"/>
          </a:p>
          <a:p>
            <a:endParaRPr lang="en-US" sz="2000" dirty="0"/>
          </a:p>
          <a:p>
            <a:pPr marL="0" indent="0">
              <a:buNone/>
            </a:pPr>
            <a:endParaRPr lang="en-US" sz="2000" dirty="0"/>
          </a:p>
          <a:p>
            <a:endParaRPr lang="en-US" sz="2000" dirty="0"/>
          </a:p>
          <a:p>
            <a:r>
              <a:rPr lang="en-US" sz="2000" dirty="0"/>
              <a:t>Print stats in finish()</a:t>
            </a:r>
          </a:p>
          <a:p>
            <a:endParaRPr lang="en-US" sz="2000" dirty="0"/>
          </a:p>
          <a:p>
            <a:endParaRPr lang="en-US" sz="2000" dirty="0"/>
          </a:p>
          <a:p>
            <a:r>
              <a:rPr lang="en-US" sz="2000" dirty="0"/>
              <a:t>Print current status</a:t>
            </a:r>
          </a:p>
        </p:txBody>
      </p:sp>
      <p:sp>
        <p:nvSpPr>
          <p:cNvPr id="6" name="Content Placeholder 5"/>
          <p:cNvSpPr>
            <a:spLocks noGrp="1"/>
          </p:cNvSpPr>
          <p:nvPr>
            <p:ph type="body" sz="quarter" idx="4294967295"/>
          </p:nvPr>
        </p:nvSpPr>
        <p:spPr>
          <a:xfrm>
            <a:off x="1" y="1131888"/>
            <a:ext cx="4695092" cy="5146675"/>
          </a:xfrm>
        </p:spPr>
        <p:style>
          <a:lnRef idx="1">
            <a:schemeClr val="accent3"/>
          </a:lnRef>
          <a:fillRef idx="2">
            <a:schemeClr val="accent3"/>
          </a:fillRef>
          <a:effectRef idx="1">
            <a:schemeClr val="accent3"/>
          </a:effectRef>
          <a:fontRef idx="minor">
            <a:schemeClr val="dk1"/>
          </a:fontRef>
        </p:style>
        <p:txBody>
          <a:bodyPr>
            <a:normAutofit fontScale="25000" lnSpcReduction="20000"/>
          </a:bodyPr>
          <a:lstStyle/>
          <a:p>
            <a:pPr marL="0" indent="0">
              <a:buNone/>
            </a:pPr>
            <a:r>
              <a:rPr lang="en-US" dirty="0">
                <a:latin typeface="Consolas"/>
                <a:cs typeface="Consolas"/>
              </a:rPr>
              <a:t>void </a:t>
            </a:r>
            <a:r>
              <a:rPr lang="en-US" dirty="0" err="1">
                <a:latin typeface="Consolas"/>
                <a:cs typeface="Consolas"/>
              </a:rPr>
              <a:t>MyComponent</a:t>
            </a:r>
            <a:r>
              <a:rPr lang="en-US" dirty="0">
                <a:latin typeface="Consolas"/>
                <a:cs typeface="Consolas"/>
              </a:rPr>
              <a:t>::</a:t>
            </a:r>
            <a:r>
              <a:rPr lang="en-US" dirty="0" err="1">
                <a:latin typeface="Consolas"/>
                <a:cs typeface="Consolas"/>
              </a:rPr>
              <a:t>init</a:t>
            </a:r>
            <a:r>
              <a:rPr lang="en-US" dirty="0">
                <a:latin typeface="Consolas"/>
                <a:cs typeface="Consolas"/>
              </a:rPr>
              <a:t>(unsigned </a:t>
            </a:r>
            <a:r>
              <a:rPr lang="en-US" dirty="0" err="1">
                <a:latin typeface="Consolas"/>
                <a:cs typeface="Consolas"/>
              </a:rPr>
              <a:t>int</a:t>
            </a:r>
            <a:r>
              <a:rPr lang="en-US" dirty="0">
                <a:latin typeface="Consolas"/>
                <a:cs typeface="Consolas"/>
              </a:rPr>
              <a:t> phase)</a:t>
            </a:r>
          </a:p>
          <a:p>
            <a:pPr marL="0" indent="0">
              <a:buNone/>
            </a:pP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"In </a:t>
            </a:r>
            <a:r>
              <a:rPr lang="en-US" dirty="0" err="1">
                <a:latin typeface="Consolas"/>
                <a:cs typeface="Consolas"/>
              </a:rPr>
              <a:t>Init</a:t>
            </a:r>
            <a:r>
              <a:rPr lang="en-US" dirty="0">
                <a:latin typeface="Consolas"/>
                <a:cs typeface="Consolas"/>
              </a:rPr>
              <a:t> phase %u\n", phase);</a:t>
            </a:r>
          </a:p>
          <a:p>
            <a:pPr marL="0" indent="0">
              <a:buNone/>
            </a:pPr>
            <a:endParaRPr lang="en-US" dirty="0">
              <a:latin typeface="Consolas"/>
              <a:cs typeface="Consolas"/>
            </a:endParaRPr>
          </a:p>
          <a:p>
            <a:pPr marL="0" indent="0">
              <a:buNone/>
            </a:pPr>
            <a:r>
              <a:rPr lang="en-US" dirty="0">
                <a:latin typeface="Consolas"/>
                <a:cs typeface="Consolas"/>
              </a:rPr>
              <a:t>    if ( phase == 0 ) {</a:t>
            </a:r>
          </a:p>
          <a:p>
            <a:pPr marL="0" indent="0">
              <a:buNone/>
            </a:pPr>
            <a:r>
              <a:rPr lang="en-US" dirty="0">
                <a:latin typeface="Consolas"/>
                <a:cs typeface="Consolas"/>
              </a:rPr>
              <a:t>        </a:t>
            </a:r>
            <a:r>
              <a:rPr lang="en-US" dirty="0" err="1">
                <a:latin typeface="Consolas"/>
                <a:cs typeface="Consolas"/>
              </a:rPr>
              <a:t>leftLink</a:t>
            </a:r>
            <a:r>
              <a:rPr lang="en-US" dirty="0">
                <a:latin typeface="Consolas"/>
                <a:cs typeface="Consolas"/>
              </a:rPr>
              <a:t>-&gt;</a:t>
            </a:r>
            <a:r>
              <a:rPr lang="en-US" dirty="0" err="1">
                <a:latin typeface="Consolas"/>
                <a:cs typeface="Consolas"/>
              </a:rPr>
              <a:t>sendInitData</a:t>
            </a:r>
            <a:r>
              <a:rPr lang="en-US" dirty="0">
                <a:latin typeface="Consolas"/>
                <a:cs typeface="Consolas"/>
              </a:rPr>
              <a:t>(new </a:t>
            </a:r>
            <a:r>
              <a:rPr lang="en-US" dirty="0" err="1">
                <a:latin typeface="Consolas"/>
                <a:cs typeface="Consolas"/>
              </a:rPr>
              <a:t>MyEvent</a:t>
            </a:r>
            <a:r>
              <a:rPr lang="en-US" dirty="0">
                <a:latin typeface="Consolas"/>
                <a:cs typeface="Consolas"/>
              </a:rPr>
              <a:t>(</a:t>
            </a:r>
            <a:r>
              <a:rPr lang="en-US" dirty="0" err="1">
                <a:latin typeface="Consolas"/>
                <a:cs typeface="Consolas"/>
              </a:rPr>
              <a:t>getId</a:t>
            </a:r>
            <a:r>
              <a:rPr lang="en-US" dirty="0">
                <a:latin typeface="Consolas"/>
                <a:cs typeface="Consolas"/>
              </a:rPr>
              <a:t>()));</a:t>
            </a:r>
          </a:p>
          <a:p>
            <a:pPr marL="0" indent="0">
              <a:buNone/>
            </a:pPr>
            <a:r>
              <a:rPr lang="en-US" dirty="0">
                <a:latin typeface="Consolas"/>
                <a:cs typeface="Consolas"/>
              </a:rPr>
              <a:t>    } else {</a:t>
            </a:r>
          </a:p>
          <a:p>
            <a:pPr marL="0" indent="0">
              <a:buNone/>
            </a:pPr>
            <a:r>
              <a:rPr lang="en-US" dirty="0">
                <a:latin typeface="Consolas"/>
                <a:cs typeface="Consolas"/>
              </a:rPr>
              <a:t>        SST::Event *e = </a:t>
            </a:r>
            <a:r>
              <a:rPr lang="en-US" dirty="0" err="1">
                <a:latin typeface="Consolas"/>
                <a:cs typeface="Consolas"/>
              </a:rPr>
              <a:t>rightLink</a:t>
            </a:r>
            <a:r>
              <a:rPr lang="en-US" dirty="0">
                <a:latin typeface="Consolas"/>
                <a:cs typeface="Consolas"/>
              </a:rPr>
              <a:t>-&gt;</a:t>
            </a:r>
            <a:r>
              <a:rPr lang="en-US" dirty="0" err="1">
                <a:latin typeface="Consolas"/>
                <a:cs typeface="Consolas"/>
              </a:rPr>
              <a:t>recvInitData</a:t>
            </a:r>
            <a:r>
              <a:rPr lang="en-US" dirty="0">
                <a:latin typeface="Consolas"/>
                <a:cs typeface="Consolas"/>
              </a:rPr>
              <a:t>();</a:t>
            </a:r>
          </a:p>
          <a:p>
            <a:pPr marL="0" indent="0">
              <a:buNone/>
            </a:pPr>
            <a:r>
              <a:rPr lang="en-US" dirty="0">
                <a:latin typeface="Consolas"/>
                <a:cs typeface="Consolas"/>
              </a:rPr>
              <a:t>        if ( NULL != e ) {</a:t>
            </a:r>
          </a:p>
          <a:p>
            <a:pPr marL="0" indent="0">
              <a:buNone/>
            </a:pPr>
            <a:r>
              <a:rPr lang="en-US" dirty="0">
                <a:latin typeface="Consolas"/>
                <a:cs typeface="Consolas"/>
              </a:rPr>
              <a:t>            </a:t>
            </a:r>
            <a:r>
              <a:rPr lang="en-US" dirty="0" err="1">
                <a:latin typeface="Consolas"/>
                <a:cs typeface="Consolas"/>
              </a:rPr>
              <a:t>MyEvent</a:t>
            </a:r>
            <a:r>
              <a:rPr lang="en-US" dirty="0">
                <a:latin typeface="Consolas"/>
                <a:cs typeface="Consolas"/>
              </a:rPr>
              <a:t> *</a:t>
            </a:r>
            <a:r>
              <a:rPr lang="en-US" dirty="0" err="1">
                <a:latin typeface="Consolas"/>
                <a:cs typeface="Consolas"/>
              </a:rPr>
              <a:t>ev</a:t>
            </a:r>
            <a:r>
              <a:rPr lang="en-US" dirty="0">
                <a:latin typeface="Consolas"/>
                <a:cs typeface="Consolas"/>
              </a:rPr>
              <a:t> = </a:t>
            </a:r>
            <a:r>
              <a:rPr lang="en-US" dirty="0" err="1">
                <a:latin typeface="Consolas"/>
                <a:cs typeface="Consolas"/>
              </a:rPr>
              <a:t>static_cast</a:t>
            </a:r>
            <a:r>
              <a:rPr lang="en-US" dirty="0">
                <a:latin typeface="Consolas"/>
                <a:cs typeface="Consolas"/>
              </a:rPr>
              <a:t>&lt;</a:t>
            </a:r>
            <a:r>
              <a:rPr lang="en-US" dirty="0" err="1">
                <a:latin typeface="Consolas"/>
                <a:cs typeface="Consolas"/>
              </a:rPr>
              <a:t>MyEvent</a:t>
            </a:r>
            <a:r>
              <a:rPr lang="en-US" dirty="0">
                <a:latin typeface="Consolas"/>
                <a:cs typeface="Consolas"/>
              </a:rPr>
              <a:t>*&gt;(e);</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"Received </a:t>
            </a:r>
            <a:r>
              <a:rPr lang="en-US" dirty="0" err="1">
                <a:latin typeface="Consolas"/>
                <a:cs typeface="Consolas"/>
              </a:rPr>
              <a:t>Init</a:t>
            </a:r>
            <a:r>
              <a:rPr lang="en-US" dirty="0">
                <a:latin typeface="Consolas"/>
                <a:cs typeface="Consolas"/>
              </a:rPr>
              <a:t> Event with value %</a:t>
            </a:r>
            <a:r>
              <a:rPr lang="en-US" dirty="0" err="1">
                <a:latin typeface="Consolas"/>
                <a:cs typeface="Consolas"/>
              </a:rPr>
              <a:t>zu</a:t>
            </a:r>
            <a:r>
              <a:rPr lang="en-US" dirty="0">
                <a:latin typeface="Consolas"/>
                <a:cs typeface="Consolas"/>
              </a:rPr>
              <a:t>\n”,</a:t>
            </a:r>
          </a:p>
          <a:p>
            <a:pPr marL="0" indent="0">
              <a:buNone/>
            </a:pPr>
            <a:r>
              <a:rPr lang="en-US" dirty="0">
                <a:latin typeface="Consolas"/>
                <a:cs typeface="Consolas"/>
              </a:rPr>
              <a:t>                </a:t>
            </a:r>
            <a:r>
              <a:rPr lang="en-US" dirty="0" err="1">
                <a:latin typeface="Consolas"/>
                <a:cs typeface="Consolas"/>
              </a:rPr>
              <a:t>ev</a:t>
            </a:r>
            <a:r>
              <a:rPr lang="en-US" dirty="0">
                <a:latin typeface="Consolas"/>
                <a:cs typeface="Consolas"/>
              </a:rPr>
              <a:t>-&gt;</a:t>
            </a:r>
            <a:r>
              <a:rPr lang="en-US" dirty="0" err="1">
                <a:latin typeface="Consolas"/>
                <a:cs typeface="Consolas"/>
              </a:rPr>
              <a:t>getPayload</a:t>
            </a:r>
            <a:r>
              <a:rPr lang="en-US" dirty="0">
                <a:latin typeface="Consolas"/>
                <a:cs typeface="Consolas"/>
              </a:rPr>
              <a:t>());</a:t>
            </a:r>
          </a:p>
          <a:p>
            <a:pPr marL="0" indent="0">
              <a:buNone/>
            </a:pPr>
            <a:r>
              <a:rPr lang="en-US" dirty="0">
                <a:latin typeface="Consolas"/>
                <a:cs typeface="Consolas"/>
              </a:rPr>
              <a:t>            delete </a:t>
            </a:r>
            <a:r>
              <a:rPr lang="en-US" dirty="0" err="1">
                <a:latin typeface="Consolas"/>
                <a:cs typeface="Consolas"/>
              </a:rPr>
              <a:t>ev</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void </a:t>
            </a:r>
            <a:r>
              <a:rPr lang="en-US" dirty="0" err="1">
                <a:latin typeface="Consolas"/>
                <a:cs typeface="Consolas"/>
              </a:rPr>
              <a:t>MyComponent</a:t>
            </a:r>
            <a:r>
              <a:rPr lang="en-US" dirty="0">
                <a:latin typeface="Consolas"/>
                <a:cs typeface="Consolas"/>
              </a:rPr>
              <a:t>::setup(void)</a:t>
            </a:r>
          </a:p>
          <a:p>
            <a:pPr marL="0" indent="0">
              <a:buNone/>
            </a:pP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"In setup()\n");</a:t>
            </a:r>
          </a:p>
          <a:p>
            <a:pPr marL="0" indent="0">
              <a:buNone/>
            </a:pPr>
            <a:endParaRPr lang="en-US" dirty="0">
              <a:latin typeface="Consolas"/>
              <a:cs typeface="Consolas"/>
            </a:endParaRP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void </a:t>
            </a:r>
            <a:r>
              <a:rPr lang="en-US" dirty="0" err="1">
                <a:latin typeface="Consolas"/>
                <a:cs typeface="Consolas"/>
              </a:rPr>
              <a:t>MyComponent</a:t>
            </a:r>
            <a:r>
              <a:rPr lang="en-US" dirty="0">
                <a:latin typeface="Consolas"/>
                <a:cs typeface="Consolas"/>
              </a:rPr>
              <a:t>::finish(void)</a:t>
            </a:r>
          </a:p>
          <a:p>
            <a:pPr marL="0" indent="0">
              <a:buNone/>
            </a:pP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"In finish()\n");</a:t>
            </a:r>
          </a:p>
          <a:p>
            <a:pPr marL="0" indent="0">
              <a:buNone/>
            </a:pPr>
            <a:endParaRPr lang="en-US" dirty="0">
              <a:latin typeface="Consolas"/>
              <a:cs typeface="Consolas"/>
            </a:endParaRPr>
          </a:p>
          <a:p>
            <a:pPr marL="0" indent="0">
              <a:buNone/>
            </a:pPr>
            <a:r>
              <a:rPr lang="en-US" dirty="0">
                <a:latin typeface="Consolas"/>
                <a:cs typeface="Consolas"/>
              </a:rPr>
              <a:t>    SST::Output out("", 0, 0, SST::Output::STDOUT);</a:t>
            </a:r>
          </a:p>
          <a:p>
            <a:pPr marL="0" indent="0">
              <a:buNone/>
            </a:pPr>
            <a:r>
              <a:rPr lang="en-US" dirty="0">
                <a:latin typeface="Consolas"/>
                <a:cs typeface="Consolas"/>
              </a:rPr>
              <a:t>    </a:t>
            </a:r>
            <a:r>
              <a:rPr lang="en-US" dirty="0" err="1">
                <a:latin typeface="Consolas"/>
                <a:cs typeface="Consolas"/>
              </a:rPr>
              <a:t>out.output</a:t>
            </a:r>
            <a:r>
              <a:rPr lang="en-US" dirty="0">
                <a:latin typeface="Consolas"/>
                <a:cs typeface="Consolas"/>
              </a:rPr>
              <a:t>("%s: % 8zu  % 8zu\n", </a:t>
            </a:r>
            <a:r>
              <a:rPr lang="en-US" dirty="0" err="1">
                <a:latin typeface="Consolas"/>
                <a:cs typeface="Consolas"/>
              </a:rPr>
              <a:t>getName</a:t>
            </a:r>
            <a:r>
              <a:rPr lang="en-US" dirty="0">
                <a:latin typeface="Consolas"/>
                <a:cs typeface="Consolas"/>
              </a:rPr>
              <a:t>().</a:t>
            </a:r>
            <a:r>
              <a:rPr lang="en-US" dirty="0" err="1">
                <a:latin typeface="Consolas"/>
                <a:cs typeface="Consolas"/>
              </a:rPr>
              <a:t>c_str</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numFromLeft</a:t>
            </a:r>
            <a:r>
              <a:rPr lang="en-US" dirty="0">
                <a:latin typeface="Consolas"/>
                <a:cs typeface="Consolas"/>
              </a:rPr>
              <a:t>, </a:t>
            </a:r>
            <a:r>
              <a:rPr lang="en-US" dirty="0" err="1">
                <a:latin typeface="Consolas"/>
                <a:cs typeface="Consolas"/>
              </a:rPr>
              <a:t>numFromRight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void </a:t>
            </a:r>
            <a:r>
              <a:rPr lang="en-US" dirty="0" err="1">
                <a:latin typeface="Consolas"/>
                <a:cs typeface="Consolas"/>
              </a:rPr>
              <a:t>MyComponent</a:t>
            </a:r>
            <a:r>
              <a:rPr lang="en-US" dirty="0">
                <a:latin typeface="Consolas"/>
                <a:cs typeface="Consolas"/>
              </a:rPr>
              <a:t>::</a:t>
            </a:r>
            <a:r>
              <a:rPr lang="en-US" dirty="0" err="1">
                <a:latin typeface="Consolas"/>
                <a:cs typeface="Consolas"/>
              </a:rPr>
              <a:t>printStatus</a:t>
            </a:r>
            <a:r>
              <a:rPr lang="en-US" dirty="0">
                <a:latin typeface="Consolas"/>
                <a:cs typeface="Consolas"/>
              </a:rPr>
              <a:t>(SST::Output &amp;out)</a:t>
            </a:r>
          </a:p>
          <a:p>
            <a:pPr marL="0" indent="0">
              <a:buNone/>
            </a:pP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"In </a:t>
            </a:r>
            <a:r>
              <a:rPr lang="en-US" dirty="0" err="1">
                <a:latin typeface="Consolas"/>
                <a:cs typeface="Consolas"/>
              </a:rPr>
              <a:t>printStatus</a:t>
            </a:r>
            <a:r>
              <a:rPr lang="en-US" dirty="0">
                <a:latin typeface="Consolas"/>
                <a:cs typeface="Consolas"/>
              </a:rPr>
              <a:t>()\n");</a:t>
            </a:r>
          </a:p>
          <a:p>
            <a:pPr marL="0" indent="0">
              <a:buNone/>
            </a:pPr>
            <a:r>
              <a:rPr lang="en-US" dirty="0">
                <a:latin typeface="Consolas"/>
                <a:cs typeface="Consolas"/>
              </a:rPr>
              <a:t>    </a:t>
            </a:r>
            <a:r>
              <a:rPr lang="en-US" dirty="0" err="1">
                <a:latin typeface="Consolas"/>
                <a:cs typeface="Consolas"/>
              </a:rPr>
              <a:t>out.output</a:t>
            </a:r>
            <a:r>
              <a:rPr lang="en-US" dirty="0">
                <a:latin typeface="Consolas"/>
                <a:cs typeface="Consolas"/>
              </a:rPr>
              <a:t>("%s:  [% 8zu        % 8zu] [%c %c]\n",</a:t>
            </a:r>
          </a:p>
          <a:p>
            <a:pPr marL="0" indent="0">
              <a:buNone/>
            </a:pPr>
            <a:r>
              <a:rPr lang="en-US" dirty="0">
                <a:latin typeface="Consolas"/>
                <a:cs typeface="Consolas"/>
              </a:rPr>
              <a:t>            </a:t>
            </a:r>
            <a:r>
              <a:rPr lang="en-US" dirty="0" err="1">
                <a:latin typeface="Consolas"/>
                <a:cs typeface="Consolas"/>
              </a:rPr>
              <a:t>getName</a:t>
            </a:r>
            <a:r>
              <a:rPr lang="en-US" dirty="0">
                <a:latin typeface="Consolas"/>
                <a:cs typeface="Consolas"/>
              </a:rPr>
              <a:t>().</a:t>
            </a:r>
            <a:r>
              <a:rPr lang="en-US" dirty="0" err="1">
                <a:latin typeface="Consolas"/>
                <a:cs typeface="Consolas"/>
              </a:rPr>
              <a:t>c_str</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numFromLeft</a:t>
            </a:r>
            <a:r>
              <a:rPr lang="en-US" dirty="0">
                <a:latin typeface="Consolas"/>
                <a:cs typeface="Consolas"/>
              </a:rPr>
              <a:t>, </a:t>
            </a:r>
            <a:r>
              <a:rPr lang="en-US" dirty="0" err="1">
                <a:latin typeface="Consolas"/>
                <a:cs typeface="Consolas"/>
              </a:rPr>
              <a:t>numFromRight</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foundFromLeft</a:t>
            </a:r>
            <a:r>
              <a:rPr lang="en-US" dirty="0">
                <a:latin typeface="Consolas"/>
                <a:cs typeface="Consolas"/>
              </a:rPr>
              <a:t> ? 'Y' : 'N',</a:t>
            </a:r>
          </a:p>
          <a:p>
            <a:pPr marL="0" indent="0">
              <a:buNone/>
            </a:pPr>
            <a:r>
              <a:rPr lang="en-US" dirty="0">
                <a:latin typeface="Consolas"/>
                <a:cs typeface="Consolas"/>
              </a:rPr>
              <a:t>            </a:t>
            </a:r>
            <a:r>
              <a:rPr lang="en-US" dirty="0" err="1">
                <a:latin typeface="Consolas"/>
                <a:cs typeface="Consolas"/>
              </a:rPr>
              <a:t>foundFromRight</a:t>
            </a:r>
            <a:r>
              <a:rPr lang="en-US" dirty="0">
                <a:latin typeface="Consolas"/>
                <a:cs typeface="Consolas"/>
              </a:rPr>
              <a:t> ? 'Y' : 'N');</a:t>
            </a:r>
          </a:p>
          <a:p>
            <a:pPr marL="0" indent="0">
              <a:buNone/>
            </a:pPr>
            <a:r>
              <a:rPr lang="en-US" dirty="0">
                <a:latin typeface="Consolas"/>
                <a:cs typeface="Consolas"/>
              </a:rPr>
              <a:t>}</a:t>
            </a:r>
          </a:p>
        </p:txBody>
      </p:sp>
      <p:cxnSp>
        <p:nvCxnSpPr>
          <p:cNvPr id="8" name="Straight Arrow Connector 7"/>
          <p:cNvCxnSpPr/>
          <p:nvPr/>
        </p:nvCxnSpPr>
        <p:spPr>
          <a:xfrm flipH="1" flipV="1">
            <a:off x="4430219" y="5177847"/>
            <a:ext cx="1864211" cy="211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3738261" y="4143906"/>
            <a:ext cx="2556168" cy="170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853531" y="2181860"/>
            <a:ext cx="14408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94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Component</a:t>
            </a:r>
            <a:br>
              <a:rPr lang="en-US" dirty="0"/>
            </a:br>
            <a:r>
              <a:rPr lang="en-US" sz="3200" dirty="0"/>
              <a:t>Source File – Event Handlers</a:t>
            </a:r>
          </a:p>
        </p:txBody>
      </p:sp>
      <p:sp>
        <p:nvSpPr>
          <p:cNvPr id="5" name="Slide Number Placeholder 4"/>
          <p:cNvSpPr>
            <a:spLocks noGrp="1"/>
          </p:cNvSpPr>
          <p:nvPr>
            <p:ph type="sldNum" sz="quarter" idx="4"/>
          </p:nvPr>
        </p:nvSpPr>
        <p:spPr/>
        <p:txBody>
          <a:bodyPr/>
          <a:lstStyle/>
          <a:p>
            <a:fld id="{A5E55A7B-7854-E145-92D9-B491DF4BAE2D}" type="slidenum">
              <a:rPr lang="en-US" smtClean="0"/>
              <a:pPr/>
              <a:t>57</a:t>
            </a:fld>
            <a:endParaRPr lang="en-US" dirty="0"/>
          </a:p>
        </p:txBody>
      </p:sp>
      <p:sp>
        <p:nvSpPr>
          <p:cNvPr id="7" name="Content Placeholder 6"/>
          <p:cNvSpPr>
            <a:spLocks noGrp="1"/>
          </p:cNvSpPr>
          <p:nvPr>
            <p:ph idx="1"/>
          </p:nvPr>
        </p:nvSpPr>
        <p:spPr>
          <a:xfrm>
            <a:off x="7491046" y="1429232"/>
            <a:ext cx="4019522" cy="4663440"/>
          </a:xfrm>
        </p:spPr>
        <p:txBody>
          <a:bodyPr/>
          <a:lstStyle/>
          <a:p>
            <a:r>
              <a:rPr lang="en-US" sz="2000" dirty="0"/>
              <a:t>Event Message Handler from the Left</a:t>
            </a:r>
          </a:p>
          <a:p>
            <a:endParaRPr lang="en-US" sz="2000" dirty="0"/>
          </a:p>
          <a:p>
            <a:pPr marL="0" indent="0">
              <a:buNone/>
            </a:pPr>
            <a:endParaRPr lang="en-US" sz="2000" dirty="0"/>
          </a:p>
          <a:p>
            <a:r>
              <a:rPr lang="en-US" sz="2000" dirty="0"/>
              <a:t>Clock Handler</a:t>
            </a:r>
          </a:p>
          <a:p>
            <a:endParaRPr lang="en-US" sz="2000" dirty="0"/>
          </a:p>
          <a:p>
            <a:endParaRPr lang="en-US" sz="2000" dirty="0"/>
          </a:p>
          <a:p>
            <a:endParaRPr lang="en-US" sz="2000" dirty="0"/>
          </a:p>
          <a:p>
            <a:endParaRPr lang="en-US" sz="2000" dirty="0"/>
          </a:p>
          <a:p>
            <a:r>
              <a:rPr lang="en-US" sz="2000" dirty="0"/>
              <a:t>Exit when received our ID from right and left</a:t>
            </a:r>
          </a:p>
        </p:txBody>
      </p:sp>
      <p:sp>
        <p:nvSpPr>
          <p:cNvPr id="6" name="Content Placeholder 5"/>
          <p:cNvSpPr>
            <a:spLocks noGrp="1"/>
          </p:cNvSpPr>
          <p:nvPr>
            <p:ph type="body" sz="quarter" idx="4294967295"/>
          </p:nvPr>
        </p:nvSpPr>
        <p:spPr>
          <a:xfrm>
            <a:off x="1" y="1131888"/>
            <a:ext cx="4397654" cy="5146675"/>
          </a:xfrm>
        </p:spPr>
        <p:style>
          <a:lnRef idx="1">
            <a:schemeClr val="accent3"/>
          </a:lnRef>
          <a:fillRef idx="2">
            <a:schemeClr val="accent3"/>
          </a:fillRef>
          <a:effectRef idx="1">
            <a:schemeClr val="accent3"/>
          </a:effectRef>
          <a:fontRef idx="minor">
            <a:schemeClr val="dk1"/>
          </a:fontRef>
        </p:style>
        <p:txBody>
          <a:bodyPr>
            <a:normAutofit fontScale="25000" lnSpcReduction="20000"/>
          </a:bodyPr>
          <a:lstStyle/>
          <a:p>
            <a:pPr marL="0" indent="0">
              <a:buNone/>
            </a:pPr>
            <a:r>
              <a:rPr lang="en-US" dirty="0">
                <a:latin typeface="Consolas"/>
                <a:cs typeface="Consolas"/>
              </a:rPr>
              <a:t>void </a:t>
            </a:r>
            <a:r>
              <a:rPr lang="en-US" dirty="0" err="1">
                <a:latin typeface="Consolas"/>
                <a:cs typeface="Consolas"/>
              </a:rPr>
              <a:t>MyComponent</a:t>
            </a:r>
            <a:r>
              <a:rPr lang="en-US" dirty="0">
                <a:latin typeface="Consolas"/>
                <a:cs typeface="Consolas"/>
              </a:rPr>
              <a:t>::</a:t>
            </a:r>
            <a:r>
              <a:rPr lang="en-US" dirty="0" err="1">
                <a:latin typeface="Consolas"/>
                <a:cs typeface="Consolas"/>
              </a:rPr>
              <a:t>leftMessageHandler</a:t>
            </a:r>
            <a:r>
              <a:rPr lang="en-US" dirty="0">
                <a:latin typeface="Consolas"/>
                <a:cs typeface="Consolas"/>
              </a:rPr>
              <a:t>(SST::Event *event) {</a:t>
            </a:r>
          </a:p>
          <a:p>
            <a:pPr marL="0" indent="0">
              <a:buNone/>
            </a:pPr>
            <a:r>
              <a:rPr lang="en-US" dirty="0">
                <a:latin typeface="Consolas"/>
                <a:cs typeface="Consolas"/>
              </a:rPr>
              <a:t>    </a:t>
            </a:r>
            <a:r>
              <a:rPr lang="en-US" dirty="0" err="1">
                <a:latin typeface="Consolas"/>
                <a:cs typeface="Consolas"/>
              </a:rPr>
              <a:t>MyEvent</a:t>
            </a:r>
            <a:r>
              <a:rPr lang="en-US" dirty="0">
                <a:latin typeface="Consolas"/>
                <a:cs typeface="Consolas"/>
              </a:rPr>
              <a:t> *</a:t>
            </a:r>
            <a:r>
              <a:rPr lang="en-US" dirty="0" err="1">
                <a:latin typeface="Consolas"/>
                <a:cs typeface="Consolas"/>
              </a:rPr>
              <a:t>ev</a:t>
            </a:r>
            <a:r>
              <a:rPr lang="en-US" dirty="0">
                <a:latin typeface="Consolas"/>
                <a:cs typeface="Consolas"/>
              </a:rPr>
              <a:t> = </a:t>
            </a:r>
            <a:r>
              <a:rPr lang="en-US" dirty="0" err="1">
                <a:latin typeface="Consolas"/>
                <a:cs typeface="Consolas"/>
              </a:rPr>
              <a:t>static_cast</a:t>
            </a:r>
            <a:r>
              <a:rPr lang="en-US" dirty="0">
                <a:latin typeface="Consolas"/>
                <a:cs typeface="Consolas"/>
              </a:rPr>
              <a:t>&lt;</a:t>
            </a:r>
            <a:r>
              <a:rPr lang="en-US" dirty="0" err="1">
                <a:latin typeface="Consolas"/>
                <a:cs typeface="Consolas"/>
              </a:rPr>
              <a:t>MyEvent</a:t>
            </a:r>
            <a:r>
              <a:rPr lang="en-US" dirty="0">
                <a:latin typeface="Consolas"/>
                <a:cs typeface="Consolas"/>
              </a:rPr>
              <a:t>*&gt;(event);</a:t>
            </a:r>
          </a:p>
          <a:p>
            <a:pPr marL="0" indent="0">
              <a:buNone/>
            </a:pPr>
            <a:r>
              <a:rPr lang="en-US" dirty="0">
                <a:latin typeface="Consolas"/>
                <a:cs typeface="Consolas"/>
              </a:rPr>
              <a:t>    </a:t>
            </a:r>
            <a:r>
              <a:rPr lang="en-US" dirty="0" err="1">
                <a:latin typeface="Consolas"/>
                <a:cs typeface="Consolas"/>
              </a:rPr>
              <a:t>dbg.output</a:t>
            </a:r>
            <a:r>
              <a:rPr lang="en-US" dirty="0">
                <a:latin typeface="Consolas"/>
                <a:cs typeface="Consolas"/>
              </a:rPr>
              <a:t>(CALL_INFO, "Found Payload of %</a:t>
            </a:r>
            <a:r>
              <a:rPr lang="en-US" dirty="0" err="1">
                <a:latin typeface="Consolas"/>
                <a:cs typeface="Consolas"/>
              </a:rPr>
              <a:t>zu</a:t>
            </a:r>
            <a:r>
              <a:rPr lang="en-US" dirty="0">
                <a:latin typeface="Consolas"/>
                <a:cs typeface="Consolas"/>
              </a:rPr>
              <a:t>\n", </a:t>
            </a:r>
            <a:r>
              <a:rPr lang="en-US" dirty="0" err="1">
                <a:latin typeface="Consolas"/>
                <a:cs typeface="Consolas"/>
              </a:rPr>
              <a:t>ev</a:t>
            </a:r>
            <a:r>
              <a:rPr lang="en-US" dirty="0">
                <a:latin typeface="Consolas"/>
                <a:cs typeface="Consolas"/>
              </a:rPr>
              <a:t>-&gt;</a:t>
            </a:r>
            <a:r>
              <a:rPr lang="en-US" dirty="0" err="1">
                <a:latin typeface="Consolas"/>
                <a:cs typeface="Consolas"/>
              </a:rPr>
              <a:t>getPayload</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a:t>
            </a:r>
            <a:r>
              <a:rPr lang="en-US" dirty="0" err="1">
                <a:latin typeface="Consolas"/>
                <a:cs typeface="Consolas"/>
              </a:rPr>
              <a:t>numFromLeft</a:t>
            </a:r>
            <a:r>
              <a:rPr lang="en-US" dirty="0">
                <a:latin typeface="Consolas"/>
                <a:cs typeface="Consolas"/>
              </a:rPr>
              <a:t>++;</a:t>
            </a:r>
          </a:p>
          <a:p>
            <a:pPr marL="0" indent="0">
              <a:buNone/>
            </a:pPr>
            <a:r>
              <a:rPr lang="en-US" dirty="0">
                <a:latin typeface="Consolas"/>
                <a:cs typeface="Consolas"/>
              </a:rPr>
              <a:t>    if ( </a:t>
            </a:r>
            <a:r>
              <a:rPr lang="en-US" dirty="0" err="1">
                <a:latin typeface="Consolas"/>
                <a:cs typeface="Consolas"/>
              </a:rPr>
              <a:t>ev</a:t>
            </a:r>
            <a:r>
              <a:rPr lang="en-US" dirty="0">
                <a:latin typeface="Consolas"/>
                <a:cs typeface="Consolas"/>
              </a:rPr>
              <a:t>-&gt;</a:t>
            </a:r>
            <a:r>
              <a:rPr lang="en-US" dirty="0" err="1">
                <a:latin typeface="Consolas"/>
                <a:cs typeface="Consolas"/>
              </a:rPr>
              <a:t>getPayload</a:t>
            </a:r>
            <a:r>
              <a:rPr lang="en-US" dirty="0">
                <a:latin typeface="Consolas"/>
                <a:cs typeface="Consolas"/>
              </a:rPr>
              <a:t>() == </a:t>
            </a:r>
            <a:r>
              <a:rPr lang="en-US" dirty="0" err="1">
                <a:latin typeface="Consolas"/>
                <a:cs typeface="Consolas"/>
              </a:rPr>
              <a:t>getId</a:t>
            </a:r>
            <a:r>
              <a:rPr lang="en-US" dirty="0">
                <a:latin typeface="Consolas"/>
                <a:cs typeface="Consolas"/>
              </a:rPr>
              <a:t>() ) {</a:t>
            </a:r>
          </a:p>
          <a:p>
            <a:pPr marL="0" indent="0">
              <a:buNone/>
            </a:pPr>
            <a:r>
              <a:rPr lang="en-US" dirty="0">
                <a:latin typeface="Consolas"/>
                <a:cs typeface="Consolas"/>
              </a:rPr>
              <a:t>        </a:t>
            </a:r>
            <a:r>
              <a:rPr lang="en-US" dirty="0" err="1">
                <a:latin typeface="Consolas"/>
                <a:cs typeface="Consolas"/>
              </a:rPr>
              <a:t>foundFromLeft</a:t>
            </a:r>
            <a:r>
              <a:rPr lang="en-US" dirty="0">
                <a:latin typeface="Consolas"/>
                <a:cs typeface="Consolas"/>
              </a:rPr>
              <a:t> = true;</a:t>
            </a:r>
          </a:p>
          <a:p>
            <a:pPr marL="0" indent="0">
              <a:buNone/>
            </a:pPr>
            <a:r>
              <a:rPr lang="en-US" dirty="0">
                <a:latin typeface="Consolas"/>
                <a:cs typeface="Consolas"/>
              </a:rPr>
              <a:t>        delete </a:t>
            </a:r>
            <a:r>
              <a:rPr lang="en-US" dirty="0" err="1">
                <a:latin typeface="Consolas"/>
                <a:cs typeface="Consolas"/>
              </a:rPr>
              <a:t>ev</a:t>
            </a:r>
            <a:r>
              <a:rPr lang="en-US" dirty="0">
                <a:latin typeface="Consolas"/>
                <a:cs typeface="Consolas"/>
              </a:rPr>
              <a:t>;</a:t>
            </a:r>
          </a:p>
          <a:p>
            <a:pPr marL="0" indent="0">
              <a:buNone/>
            </a:pPr>
            <a:r>
              <a:rPr lang="en-US" dirty="0">
                <a:latin typeface="Consolas"/>
                <a:cs typeface="Consolas"/>
              </a:rPr>
              <a:t>    } else {</a:t>
            </a:r>
          </a:p>
          <a:p>
            <a:pPr marL="0" indent="0">
              <a:buNone/>
            </a:pPr>
            <a:r>
              <a:rPr lang="en-US" dirty="0">
                <a:latin typeface="Consolas"/>
                <a:cs typeface="Consolas"/>
              </a:rPr>
              <a:t>        /* Pass it on */</a:t>
            </a:r>
          </a:p>
          <a:p>
            <a:pPr marL="0" indent="0">
              <a:buNone/>
            </a:pPr>
            <a:r>
              <a:rPr lang="en-US" dirty="0">
                <a:latin typeface="Consolas"/>
                <a:cs typeface="Consolas"/>
              </a:rPr>
              <a:t>        </a:t>
            </a:r>
            <a:r>
              <a:rPr lang="en-US" dirty="0" err="1">
                <a:latin typeface="Consolas"/>
                <a:cs typeface="Consolas"/>
              </a:rPr>
              <a:t>rightLink</a:t>
            </a:r>
            <a:r>
              <a:rPr lang="en-US" dirty="0">
                <a:latin typeface="Consolas"/>
                <a:cs typeface="Consolas"/>
              </a:rPr>
              <a:t>-&gt;send(</a:t>
            </a:r>
            <a:r>
              <a:rPr lang="en-US" dirty="0" err="1">
                <a:latin typeface="Consolas"/>
                <a:cs typeface="Consolas"/>
              </a:rPr>
              <a:t>ev</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latin typeface="Consolas"/>
                <a:cs typeface="Consolas"/>
              </a:rPr>
              <a:t>bool</a:t>
            </a:r>
            <a:r>
              <a:rPr lang="en-US" dirty="0">
                <a:latin typeface="Consolas"/>
                <a:cs typeface="Consolas"/>
              </a:rPr>
              <a:t> </a:t>
            </a:r>
            <a:r>
              <a:rPr lang="en-US" dirty="0" err="1">
                <a:latin typeface="Consolas"/>
                <a:cs typeface="Consolas"/>
              </a:rPr>
              <a:t>MyComponent</a:t>
            </a:r>
            <a:r>
              <a:rPr lang="en-US" dirty="0">
                <a:latin typeface="Consolas"/>
                <a:cs typeface="Consolas"/>
              </a:rPr>
              <a:t>::clock(SST::</a:t>
            </a:r>
            <a:r>
              <a:rPr lang="en-US" dirty="0" err="1">
                <a:latin typeface="Consolas"/>
                <a:cs typeface="Consolas"/>
              </a:rPr>
              <a:t>Cycle_t</a:t>
            </a:r>
            <a:r>
              <a:rPr lang="en-US" dirty="0">
                <a:latin typeface="Consolas"/>
                <a:cs typeface="Consolas"/>
              </a:rPr>
              <a:t> cycle) {</a:t>
            </a:r>
          </a:p>
          <a:p>
            <a:pPr marL="0" indent="0">
              <a:buNone/>
            </a:pPr>
            <a:r>
              <a:rPr lang="en-US" dirty="0">
                <a:latin typeface="Consolas"/>
                <a:cs typeface="Consolas"/>
              </a:rPr>
              <a:t>    /* Check Polling link */</a:t>
            </a:r>
          </a:p>
          <a:p>
            <a:pPr marL="0" indent="0">
              <a:buNone/>
            </a:pPr>
            <a:r>
              <a:rPr lang="en-US" dirty="0">
                <a:latin typeface="Consolas"/>
                <a:cs typeface="Consolas"/>
              </a:rPr>
              <a:t>    </a:t>
            </a:r>
            <a:r>
              <a:rPr lang="en-US" dirty="0" err="1">
                <a:latin typeface="Consolas"/>
                <a:cs typeface="Consolas"/>
              </a:rPr>
              <a:t>MyEvent</a:t>
            </a:r>
            <a:r>
              <a:rPr lang="en-US" dirty="0">
                <a:latin typeface="Consolas"/>
                <a:cs typeface="Consolas"/>
              </a:rPr>
              <a:t> *</a:t>
            </a:r>
            <a:r>
              <a:rPr lang="en-US" dirty="0" err="1">
                <a:latin typeface="Consolas"/>
                <a:cs typeface="Consolas"/>
              </a:rPr>
              <a:t>ev</a:t>
            </a:r>
            <a:r>
              <a:rPr lang="en-US" dirty="0">
                <a:latin typeface="Consolas"/>
                <a:cs typeface="Consolas"/>
              </a:rPr>
              <a:t> = </a:t>
            </a:r>
            <a:r>
              <a:rPr lang="en-US" dirty="0" err="1">
                <a:latin typeface="Consolas"/>
                <a:cs typeface="Consolas"/>
              </a:rPr>
              <a:t>static_cast</a:t>
            </a:r>
            <a:r>
              <a:rPr lang="en-US" dirty="0">
                <a:latin typeface="Consolas"/>
                <a:cs typeface="Consolas"/>
              </a:rPr>
              <a:t>&lt;</a:t>
            </a:r>
            <a:r>
              <a:rPr lang="en-US" dirty="0" err="1">
                <a:latin typeface="Consolas"/>
                <a:cs typeface="Consolas"/>
              </a:rPr>
              <a:t>MyEvent</a:t>
            </a:r>
            <a:r>
              <a:rPr lang="en-US" dirty="0">
                <a:latin typeface="Consolas"/>
                <a:cs typeface="Consolas"/>
              </a:rPr>
              <a:t>*&gt;(</a:t>
            </a:r>
            <a:r>
              <a:rPr lang="en-US" dirty="0" err="1">
                <a:latin typeface="Consolas"/>
                <a:cs typeface="Consolas"/>
              </a:rPr>
              <a:t>rightLink</a:t>
            </a:r>
            <a:r>
              <a:rPr lang="en-US" dirty="0">
                <a:latin typeface="Consolas"/>
                <a:cs typeface="Consolas"/>
              </a:rPr>
              <a:t>-&gt;</a:t>
            </a:r>
            <a:r>
              <a:rPr lang="en-US" dirty="0" err="1">
                <a:latin typeface="Consolas"/>
                <a:cs typeface="Consolas"/>
              </a:rPr>
              <a:t>recv</a:t>
            </a:r>
            <a:r>
              <a:rPr lang="en-US" dirty="0">
                <a:latin typeface="Consolas"/>
                <a:cs typeface="Consolas"/>
              </a:rPr>
              <a:t>());</a:t>
            </a:r>
          </a:p>
          <a:p>
            <a:pPr marL="0" indent="0">
              <a:buNone/>
            </a:pPr>
            <a:r>
              <a:rPr lang="en-US" dirty="0">
                <a:latin typeface="Consolas"/>
                <a:cs typeface="Consolas"/>
              </a:rPr>
              <a:t>    if ( NULL != </a:t>
            </a:r>
            <a:r>
              <a:rPr lang="en-US" dirty="0" err="1">
                <a:latin typeface="Consolas"/>
                <a:cs typeface="Consolas"/>
              </a:rPr>
              <a:t>ev</a:t>
            </a:r>
            <a:r>
              <a:rPr lang="en-US" dirty="0">
                <a:latin typeface="Consolas"/>
                <a:cs typeface="Consolas"/>
              </a:rPr>
              <a:t> ) {</a:t>
            </a:r>
          </a:p>
          <a:p>
            <a:pPr marL="0" indent="0">
              <a:buNone/>
            </a:pPr>
            <a:r>
              <a:rPr lang="en-US" dirty="0">
                <a:latin typeface="Consolas"/>
                <a:cs typeface="Consolas"/>
              </a:rPr>
              <a:t>        </a:t>
            </a:r>
            <a:r>
              <a:rPr lang="en-US" dirty="0" err="1">
                <a:latin typeface="Consolas"/>
                <a:cs typeface="Consolas"/>
              </a:rPr>
              <a:t>numFromRight</a:t>
            </a:r>
            <a:r>
              <a:rPr lang="en-US" dirty="0">
                <a:latin typeface="Consolas"/>
                <a:cs typeface="Consolas"/>
              </a:rPr>
              <a:t>++;</a:t>
            </a:r>
          </a:p>
          <a:p>
            <a:pPr marL="0" indent="0">
              <a:buNone/>
            </a:pPr>
            <a:r>
              <a:rPr lang="en-US" dirty="0">
                <a:latin typeface="Consolas"/>
                <a:cs typeface="Consolas"/>
              </a:rPr>
              <a:t>        if ( </a:t>
            </a:r>
            <a:r>
              <a:rPr lang="en-US" dirty="0" err="1">
                <a:latin typeface="Consolas"/>
                <a:cs typeface="Consolas"/>
              </a:rPr>
              <a:t>ev</a:t>
            </a:r>
            <a:r>
              <a:rPr lang="en-US" dirty="0">
                <a:latin typeface="Consolas"/>
                <a:cs typeface="Consolas"/>
              </a:rPr>
              <a:t>-&gt;</a:t>
            </a:r>
            <a:r>
              <a:rPr lang="en-US" dirty="0" err="1">
                <a:latin typeface="Consolas"/>
                <a:cs typeface="Consolas"/>
              </a:rPr>
              <a:t>getPayload</a:t>
            </a:r>
            <a:r>
              <a:rPr lang="en-US" dirty="0">
                <a:latin typeface="Consolas"/>
                <a:cs typeface="Consolas"/>
              </a:rPr>
              <a:t>() == </a:t>
            </a:r>
            <a:r>
              <a:rPr lang="en-US" dirty="0" err="1">
                <a:latin typeface="Consolas"/>
                <a:cs typeface="Consolas"/>
              </a:rPr>
              <a:t>getId</a:t>
            </a:r>
            <a:r>
              <a:rPr lang="en-US" dirty="0">
                <a:latin typeface="Consolas"/>
                <a:cs typeface="Consolas"/>
              </a:rPr>
              <a:t>() ) {</a:t>
            </a:r>
          </a:p>
          <a:p>
            <a:pPr marL="0" indent="0">
              <a:buNone/>
            </a:pPr>
            <a:r>
              <a:rPr lang="en-US" dirty="0">
                <a:latin typeface="Consolas"/>
                <a:cs typeface="Consolas"/>
              </a:rPr>
              <a:t>            </a:t>
            </a:r>
            <a:r>
              <a:rPr lang="en-US" dirty="0" err="1">
                <a:latin typeface="Consolas"/>
                <a:cs typeface="Consolas"/>
              </a:rPr>
              <a:t>foundFromRight</a:t>
            </a:r>
            <a:r>
              <a:rPr lang="en-US" dirty="0">
                <a:latin typeface="Consolas"/>
                <a:cs typeface="Consolas"/>
              </a:rPr>
              <a:t> = true;</a:t>
            </a:r>
          </a:p>
          <a:p>
            <a:pPr marL="0" indent="0">
              <a:buNone/>
            </a:pPr>
            <a:r>
              <a:rPr lang="en-US" dirty="0">
                <a:latin typeface="Consolas"/>
                <a:cs typeface="Consolas"/>
              </a:rPr>
              <a:t>            delete </a:t>
            </a:r>
            <a:r>
              <a:rPr lang="en-US" dirty="0" err="1">
                <a:latin typeface="Consolas"/>
                <a:cs typeface="Consolas"/>
              </a:rPr>
              <a:t>ev</a:t>
            </a:r>
            <a:r>
              <a:rPr lang="en-US" dirty="0">
                <a:latin typeface="Consolas"/>
                <a:cs typeface="Consolas"/>
              </a:rPr>
              <a:t>;</a:t>
            </a:r>
          </a:p>
          <a:p>
            <a:pPr marL="0" indent="0">
              <a:buNone/>
            </a:pPr>
            <a:r>
              <a:rPr lang="en-US" dirty="0">
                <a:latin typeface="Consolas"/>
                <a:cs typeface="Consolas"/>
              </a:rPr>
              <a:t>        } else {</a:t>
            </a:r>
          </a:p>
          <a:p>
            <a:pPr marL="0" indent="0">
              <a:buNone/>
            </a:pPr>
            <a:r>
              <a:rPr lang="en-US" dirty="0">
                <a:latin typeface="Consolas"/>
                <a:cs typeface="Consolas"/>
              </a:rPr>
              <a:t>            /* Pass it on */</a:t>
            </a:r>
          </a:p>
          <a:p>
            <a:pPr marL="0" indent="0">
              <a:buNone/>
            </a:pPr>
            <a:r>
              <a:rPr lang="en-US" dirty="0">
                <a:latin typeface="Consolas"/>
                <a:cs typeface="Consolas"/>
              </a:rPr>
              <a:t>            </a:t>
            </a:r>
            <a:r>
              <a:rPr lang="en-US" dirty="0" err="1">
                <a:latin typeface="Consolas"/>
                <a:cs typeface="Consolas"/>
              </a:rPr>
              <a:t>leftLink</a:t>
            </a:r>
            <a:r>
              <a:rPr lang="en-US" dirty="0">
                <a:latin typeface="Consolas"/>
                <a:cs typeface="Consolas"/>
              </a:rPr>
              <a:t>-&gt;send(</a:t>
            </a:r>
            <a:r>
              <a:rPr lang="en-US" dirty="0" err="1">
                <a:latin typeface="Consolas"/>
                <a:cs typeface="Consolas"/>
              </a:rPr>
              <a:t>ev</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 Generate data */</a:t>
            </a:r>
          </a:p>
          <a:p>
            <a:pPr marL="0" indent="0">
              <a:buNone/>
            </a:pPr>
            <a:r>
              <a:rPr lang="en-US" dirty="0">
                <a:latin typeface="Consolas"/>
                <a:cs typeface="Consolas"/>
              </a:rPr>
              <a:t>    double r = </a:t>
            </a:r>
            <a:r>
              <a:rPr lang="en-US" dirty="0" err="1">
                <a:latin typeface="Consolas"/>
                <a:cs typeface="Consolas"/>
              </a:rPr>
              <a:t>rng</a:t>
            </a:r>
            <a:r>
              <a:rPr lang="en-US" dirty="0">
                <a:latin typeface="Consolas"/>
                <a:cs typeface="Consolas"/>
              </a:rPr>
              <a:t>-&gt;</a:t>
            </a:r>
            <a:r>
              <a:rPr lang="en-US" dirty="0" err="1">
                <a:latin typeface="Consolas"/>
                <a:cs typeface="Consolas"/>
              </a:rPr>
              <a:t>nextUniform</a:t>
            </a:r>
            <a:r>
              <a:rPr lang="en-US" dirty="0">
                <a:latin typeface="Consolas"/>
                <a:cs typeface="Consolas"/>
              </a:rPr>
              <a:t>();</a:t>
            </a:r>
          </a:p>
          <a:p>
            <a:pPr marL="0" indent="0">
              <a:buNone/>
            </a:pPr>
            <a:r>
              <a:rPr lang="en-US" dirty="0">
                <a:latin typeface="Consolas"/>
                <a:cs typeface="Consolas"/>
              </a:rPr>
              <a:t>    if ( r &lt; 0.5 ) {</a:t>
            </a:r>
          </a:p>
          <a:p>
            <a:pPr marL="0" indent="0">
              <a:buNone/>
            </a:pPr>
            <a:r>
              <a:rPr lang="en-US" dirty="0">
                <a:latin typeface="Consolas"/>
                <a:cs typeface="Consolas"/>
              </a:rPr>
              <a:t>        /* Send data 50% of the time */</a:t>
            </a:r>
          </a:p>
          <a:p>
            <a:pPr marL="0" indent="0">
              <a:buNone/>
            </a:pPr>
            <a:r>
              <a:rPr lang="en-US" dirty="0">
                <a:latin typeface="Consolas"/>
                <a:cs typeface="Consolas"/>
              </a:rPr>
              <a:t>        </a:t>
            </a:r>
            <a:r>
              <a:rPr lang="en-US" dirty="0" err="1">
                <a:latin typeface="Consolas"/>
                <a:cs typeface="Consolas"/>
              </a:rPr>
              <a:t>leftLink</a:t>
            </a:r>
            <a:r>
              <a:rPr lang="en-US" dirty="0">
                <a:latin typeface="Consolas"/>
                <a:cs typeface="Consolas"/>
              </a:rPr>
              <a:t>-&gt;send(new </a:t>
            </a:r>
            <a:r>
              <a:rPr lang="en-US" dirty="0" err="1">
                <a:latin typeface="Consolas"/>
                <a:cs typeface="Consolas"/>
              </a:rPr>
              <a:t>MyEvent</a:t>
            </a:r>
            <a:r>
              <a:rPr lang="en-US" dirty="0">
                <a:latin typeface="Consolas"/>
                <a:cs typeface="Consolas"/>
              </a:rPr>
              <a:t>(</a:t>
            </a:r>
            <a:r>
              <a:rPr lang="en-US" dirty="0" err="1">
                <a:latin typeface="Consolas"/>
                <a:cs typeface="Consolas"/>
              </a:rPr>
              <a:t>getId</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rightLink</a:t>
            </a:r>
            <a:r>
              <a:rPr lang="en-US" dirty="0">
                <a:latin typeface="Consolas"/>
                <a:cs typeface="Consolas"/>
              </a:rPr>
              <a:t>-&gt;send(new </a:t>
            </a:r>
            <a:r>
              <a:rPr lang="en-US" dirty="0" err="1">
                <a:latin typeface="Consolas"/>
                <a:cs typeface="Consolas"/>
              </a:rPr>
              <a:t>MyEvent</a:t>
            </a:r>
            <a:r>
              <a:rPr lang="en-US" dirty="0">
                <a:latin typeface="Consolas"/>
                <a:cs typeface="Consolas"/>
              </a:rPr>
              <a:t>(</a:t>
            </a:r>
            <a:r>
              <a:rPr lang="en-US" dirty="0" err="1">
                <a:latin typeface="Consolas"/>
                <a:cs typeface="Consolas"/>
              </a:rPr>
              <a:t>getId</a:t>
            </a:r>
            <a:r>
              <a:rPr lang="en-US" dirty="0">
                <a:latin typeface="Consolas"/>
                <a:cs typeface="Consolas"/>
              </a:rPr>
              <a:t>()));</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a:t>
            </a:r>
            <a:r>
              <a:rPr lang="en-US" dirty="0" err="1">
                <a:latin typeface="Consolas"/>
                <a:cs typeface="Consolas"/>
              </a:rPr>
              <a:t>bool</a:t>
            </a:r>
            <a:r>
              <a:rPr lang="en-US" dirty="0">
                <a:latin typeface="Consolas"/>
                <a:cs typeface="Consolas"/>
              </a:rPr>
              <a:t> done = (</a:t>
            </a:r>
            <a:r>
              <a:rPr lang="en-US" dirty="0" err="1">
                <a:latin typeface="Consolas"/>
                <a:cs typeface="Consolas"/>
              </a:rPr>
              <a:t>foundFromLeft</a:t>
            </a:r>
            <a:r>
              <a:rPr lang="en-US" dirty="0">
                <a:latin typeface="Consolas"/>
                <a:cs typeface="Consolas"/>
              </a:rPr>
              <a:t> &amp;&amp; </a:t>
            </a:r>
            <a:r>
              <a:rPr lang="en-US" dirty="0" err="1">
                <a:latin typeface="Consolas"/>
                <a:cs typeface="Consolas"/>
              </a:rPr>
              <a:t>foundFromRight</a:t>
            </a:r>
            <a:r>
              <a:rPr lang="en-US" dirty="0">
                <a:latin typeface="Consolas"/>
                <a:cs typeface="Consolas"/>
              </a:rPr>
              <a:t>);</a:t>
            </a:r>
          </a:p>
          <a:p>
            <a:pPr marL="0" indent="0">
              <a:buNone/>
            </a:pPr>
            <a:r>
              <a:rPr lang="en-US" dirty="0">
                <a:latin typeface="Consolas"/>
                <a:cs typeface="Consolas"/>
              </a:rPr>
              <a:t>    if ( done )</a:t>
            </a:r>
          </a:p>
          <a:p>
            <a:pPr marL="0" indent="0">
              <a:buNone/>
            </a:pPr>
            <a:r>
              <a:rPr lang="en-US" dirty="0">
                <a:latin typeface="Consolas"/>
                <a:cs typeface="Consolas"/>
              </a:rPr>
              <a:t>        </a:t>
            </a:r>
            <a:r>
              <a:rPr lang="en-US" dirty="0" err="1">
                <a:latin typeface="Consolas"/>
                <a:cs typeface="Consolas"/>
              </a:rPr>
              <a:t>primaryComponentOKToEndSim</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return done;</a:t>
            </a:r>
          </a:p>
          <a:p>
            <a:pPr marL="0" indent="0">
              <a:buNone/>
            </a:pPr>
            <a:r>
              <a:rPr lang="en-US" dirty="0">
                <a:latin typeface="Consolas"/>
                <a:cs typeface="Consolas"/>
              </a:rPr>
              <a:t>}</a:t>
            </a:r>
          </a:p>
        </p:txBody>
      </p:sp>
      <p:cxnSp>
        <p:nvCxnSpPr>
          <p:cNvPr id="8" name="Straight Arrow Connector 7"/>
          <p:cNvCxnSpPr/>
          <p:nvPr/>
        </p:nvCxnSpPr>
        <p:spPr>
          <a:xfrm flipH="1">
            <a:off x="4397654" y="3183235"/>
            <a:ext cx="1913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943080" y="1725950"/>
            <a:ext cx="1367631" cy="73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527906" y="5039445"/>
            <a:ext cx="1782805" cy="480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37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Element Library</a:t>
            </a:r>
            <a:endParaRPr lang="en-US" sz="3200"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58</a:t>
            </a:fld>
            <a:endParaRPr lang="en-US" dirty="0"/>
          </a:p>
        </p:txBody>
      </p:sp>
      <p:sp>
        <p:nvSpPr>
          <p:cNvPr id="7" name="Content Placeholder 6"/>
          <p:cNvSpPr>
            <a:spLocks noGrp="1"/>
          </p:cNvSpPr>
          <p:nvPr>
            <p:ph idx="1"/>
          </p:nvPr>
        </p:nvSpPr>
        <p:spPr/>
        <p:txBody>
          <a:bodyPr>
            <a:normAutofit fontScale="62500" lnSpcReduction="20000"/>
          </a:bodyPr>
          <a:lstStyle/>
          <a:p>
            <a:r>
              <a:rPr lang="en-US" sz="1800" dirty="0"/>
              <a:t>Component Allocation Function</a:t>
            </a:r>
          </a:p>
          <a:p>
            <a:endParaRPr lang="en-US" sz="1800" dirty="0"/>
          </a:p>
          <a:p>
            <a:r>
              <a:rPr lang="en-US" sz="1800" dirty="0"/>
              <a:t>Define Component’s parameters</a:t>
            </a:r>
          </a:p>
          <a:p>
            <a:endParaRPr lang="en-US" sz="1800" dirty="0"/>
          </a:p>
          <a:p>
            <a:r>
              <a:rPr lang="en-US" sz="1800" dirty="0"/>
              <a:t>Define Components Ports</a:t>
            </a:r>
          </a:p>
          <a:p>
            <a:endParaRPr lang="en-US" sz="1800" dirty="0"/>
          </a:p>
          <a:p>
            <a:endParaRPr lang="en-US" sz="1800" dirty="0"/>
          </a:p>
          <a:p>
            <a:r>
              <a:rPr lang="en-US" sz="1800" dirty="0"/>
              <a:t>Define Component</a:t>
            </a:r>
          </a:p>
          <a:p>
            <a:endParaRPr lang="en-US" sz="1800" dirty="0"/>
          </a:p>
          <a:p>
            <a:endParaRPr lang="en-US" sz="1800" dirty="0"/>
          </a:p>
          <a:p>
            <a:endParaRPr lang="en-US" sz="1800" dirty="0"/>
          </a:p>
          <a:p>
            <a:r>
              <a:rPr lang="en-US" sz="1800" dirty="0"/>
              <a:t>Define Element Library</a:t>
            </a:r>
          </a:p>
          <a:p>
            <a:endParaRPr lang="en-US" sz="1800" dirty="0"/>
          </a:p>
          <a:p>
            <a:endParaRPr lang="en-US" sz="1800" dirty="0"/>
          </a:p>
          <a:p>
            <a:r>
              <a:rPr lang="en-US" sz="1800" dirty="0"/>
              <a:t>Export Boost Serialization of Event(s)</a:t>
            </a:r>
          </a:p>
        </p:txBody>
      </p:sp>
      <p:sp>
        <p:nvSpPr>
          <p:cNvPr id="6" name="Content Placeholder 5"/>
          <p:cNvSpPr>
            <a:spLocks noGrp="1"/>
          </p:cNvSpPr>
          <p:nvPr>
            <p:ph type="body" sz="quarter" idx="4294967295"/>
          </p:nvPr>
        </p:nvSpPr>
        <p:spPr>
          <a:xfrm>
            <a:off x="0" y="1131888"/>
            <a:ext cx="11083925" cy="5146675"/>
          </a:xfrm>
        </p:spPr>
        <p:style>
          <a:lnRef idx="1">
            <a:schemeClr val="accent3"/>
          </a:lnRef>
          <a:fillRef idx="2">
            <a:schemeClr val="accent3"/>
          </a:fillRef>
          <a:effectRef idx="1">
            <a:schemeClr val="accent3"/>
          </a:effectRef>
          <a:fontRef idx="minor">
            <a:schemeClr val="dk1"/>
          </a:fontRef>
        </p:style>
        <p:txBody>
          <a:bodyPr>
            <a:normAutofit fontScale="25000" lnSpcReduction="20000"/>
          </a:bodyPr>
          <a:lstStyle/>
          <a:p>
            <a:pPr marL="0" indent="0">
              <a:buNone/>
            </a:pPr>
            <a:r>
              <a:rPr lang="en-US" dirty="0">
                <a:latin typeface="Consolas"/>
                <a:cs typeface="Consolas"/>
              </a:rPr>
              <a:t>static SST::Component* </a:t>
            </a:r>
            <a:r>
              <a:rPr lang="en-US" dirty="0" err="1">
                <a:latin typeface="Consolas"/>
                <a:cs typeface="Consolas"/>
              </a:rPr>
              <a:t>create_MyComponent</a:t>
            </a:r>
            <a:r>
              <a:rPr lang="en-US" dirty="0">
                <a:latin typeface="Consolas"/>
                <a:cs typeface="Consolas"/>
              </a:rPr>
              <a:t>(SST::</a:t>
            </a:r>
            <a:r>
              <a:rPr lang="en-US" dirty="0" err="1">
                <a:latin typeface="Consolas"/>
                <a:cs typeface="Consolas"/>
              </a:rPr>
              <a:t>ComponentId_t</a:t>
            </a:r>
            <a:r>
              <a:rPr lang="en-US" dirty="0">
                <a:latin typeface="Consolas"/>
                <a:cs typeface="Consolas"/>
              </a:rPr>
              <a:t> id, SST::</a:t>
            </a:r>
            <a:r>
              <a:rPr lang="en-US" dirty="0" err="1">
                <a:latin typeface="Consolas"/>
                <a:cs typeface="Consolas"/>
              </a:rPr>
              <a:t>Params</a:t>
            </a:r>
            <a:r>
              <a:rPr lang="en-US" dirty="0">
                <a:latin typeface="Consolas"/>
                <a:cs typeface="Consolas"/>
              </a:rPr>
              <a:t> &amp;</a:t>
            </a:r>
            <a:r>
              <a:rPr lang="en-US" dirty="0" err="1">
                <a:latin typeface="Consolas"/>
                <a:cs typeface="Consolas"/>
              </a:rPr>
              <a:t>params</a:t>
            </a:r>
            <a:r>
              <a:rPr lang="en-US" dirty="0">
                <a:latin typeface="Consolas"/>
                <a:cs typeface="Consolas"/>
              </a:rPr>
              <a:t>)</a:t>
            </a:r>
          </a:p>
          <a:p>
            <a:pPr marL="0" indent="0">
              <a:buNone/>
            </a:pPr>
            <a:r>
              <a:rPr lang="en-US" dirty="0">
                <a:latin typeface="Consolas"/>
                <a:cs typeface="Consolas"/>
              </a:rPr>
              <a:t>{</a:t>
            </a:r>
          </a:p>
          <a:p>
            <a:pPr marL="0" indent="0">
              <a:buNone/>
            </a:pPr>
            <a:r>
              <a:rPr lang="en-US" dirty="0">
                <a:latin typeface="Consolas"/>
                <a:cs typeface="Consolas"/>
              </a:rPr>
              <a:t>    return new </a:t>
            </a:r>
            <a:r>
              <a:rPr lang="en-US" dirty="0" err="1">
                <a:latin typeface="Consolas"/>
                <a:cs typeface="Consolas"/>
              </a:rPr>
              <a:t>MyComponent</a:t>
            </a:r>
            <a:r>
              <a:rPr lang="en-US" dirty="0">
                <a:latin typeface="Consolas"/>
                <a:cs typeface="Consolas"/>
              </a:rPr>
              <a:t>(id, </a:t>
            </a:r>
            <a:r>
              <a:rPr lang="en-US" dirty="0" err="1">
                <a:latin typeface="Consolas"/>
                <a:cs typeface="Consolas"/>
              </a:rPr>
              <a:t>params</a:t>
            </a:r>
            <a:r>
              <a:rPr lang="en-US" dirty="0">
                <a:latin typeface="Consolas"/>
                <a:cs typeface="Consolas"/>
              </a:rPr>
              <a:t>);</a:t>
            </a:r>
          </a:p>
          <a:p>
            <a:pPr marL="0" indent="0">
              <a:buNone/>
            </a:pPr>
            <a:r>
              <a:rPr lang="en-US" dirty="0">
                <a:latin typeface="Consolas"/>
                <a:cs typeface="Consolas"/>
              </a:rPr>
              <a:t>}</a:t>
            </a:r>
          </a:p>
          <a:p>
            <a:pPr marL="0" indent="0">
              <a:buNone/>
            </a:pPr>
            <a:r>
              <a:rPr lang="en-US" dirty="0">
                <a:latin typeface="Consolas"/>
                <a:cs typeface="Consolas"/>
              </a:rPr>
              <a:t>static </a:t>
            </a:r>
            <a:r>
              <a:rPr lang="en-US" dirty="0" err="1">
                <a:latin typeface="Consolas"/>
                <a:cs typeface="Consolas"/>
              </a:rPr>
              <a:t>const</a:t>
            </a:r>
            <a:r>
              <a:rPr lang="en-US" dirty="0">
                <a:latin typeface="Consolas"/>
                <a:cs typeface="Consolas"/>
              </a:rPr>
              <a:t> SST::</a:t>
            </a:r>
            <a:r>
              <a:rPr lang="en-US" dirty="0" err="1">
                <a:latin typeface="Consolas"/>
                <a:cs typeface="Consolas"/>
              </a:rPr>
              <a:t>ElementInfoParam</a:t>
            </a:r>
            <a:r>
              <a:rPr lang="en-US" dirty="0">
                <a:latin typeface="Consolas"/>
                <a:cs typeface="Consolas"/>
              </a:rPr>
              <a:t> </a:t>
            </a:r>
            <a:r>
              <a:rPr lang="en-US" dirty="0" err="1">
                <a:latin typeface="Consolas"/>
                <a:cs typeface="Consolas"/>
              </a:rPr>
              <a:t>comp_params</a:t>
            </a:r>
            <a:r>
              <a:rPr lang="en-US" dirty="0">
                <a:latin typeface="Consolas"/>
                <a:cs typeface="Consolas"/>
              </a:rPr>
              <a:t>[] = {</a:t>
            </a:r>
          </a:p>
          <a:p>
            <a:pPr marL="0" indent="0">
              <a:buNone/>
            </a:pPr>
            <a:r>
              <a:rPr lang="en-US" dirty="0">
                <a:latin typeface="Consolas"/>
                <a:cs typeface="Consolas"/>
              </a:rPr>
              <a:t>    {"debug", "Debug location:  (0: NONE, 1: STDOUT, 2: STDERR, 3: FILE)", "0"},</a:t>
            </a:r>
          </a:p>
          <a:p>
            <a:pPr marL="0" indent="0">
              <a:buNone/>
            </a:pPr>
            <a:r>
              <a:rPr lang="en-US" dirty="0">
                <a:latin typeface="Consolas"/>
                <a:cs typeface="Consolas"/>
              </a:rPr>
              <a:t>    {"clock", "Clock rate", "1 GHz"},</a:t>
            </a:r>
          </a:p>
          <a:p>
            <a:pPr marL="0" indent="0">
              <a:buNone/>
            </a:pPr>
            <a:r>
              <a:rPr lang="en-US" dirty="0">
                <a:latin typeface="Consolas"/>
                <a:cs typeface="Consolas"/>
              </a:rPr>
              <a:t>    {"</a:t>
            </a:r>
            <a:r>
              <a:rPr lang="en-US" dirty="0" err="1">
                <a:latin typeface="Consolas"/>
                <a:cs typeface="Consolas"/>
              </a:rPr>
              <a:t>rngSeed</a:t>
            </a:r>
            <a:r>
              <a:rPr lang="en-US" dirty="0">
                <a:latin typeface="Consolas"/>
                <a:cs typeface="Consolas"/>
              </a:rPr>
              <a:t>", "Random Seed", "12345"},</a:t>
            </a:r>
          </a:p>
          <a:p>
            <a:pPr marL="0" indent="0">
              <a:buNone/>
            </a:pPr>
            <a:r>
              <a:rPr lang="en-US" dirty="0">
                <a:latin typeface="Consolas"/>
                <a:cs typeface="Consolas"/>
              </a:rPr>
              <a:t>    {NULL, NULL, NULL}</a:t>
            </a:r>
          </a:p>
          <a:p>
            <a:pPr marL="0" indent="0">
              <a:buNone/>
            </a:pPr>
            <a:r>
              <a:rPr lang="en-US" dirty="0">
                <a:latin typeface="Consolas"/>
                <a:cs typeface="Consolas"/>
              </a:rPr>
              <a:t>};</a:t>
            </a:r>
          </a:p>
          <a:p>
            <a:pPr marL="0" indent="0">
              <a:buNone/>
            </a:pPr>
            <a:r>
              <a:rPr lang="en-US" dirty="0">
                <a:latin typeface="Consolas"/>
                <a:cs typeface="Consolas"/>
              </a:rPr>
              <a:t>static </a:t>
            </a:r>
            <a:r>
              <a:rPr lang="en-US" dirty="0" err="1">
                <a:latin typeface="Consolas"/>
                <a:cs typeface="Consolas"/>
              </a:rPr>
              <a:t>const</a:t>
            </a:r>
            <a:r>
              <a:rPr lang="en-US" dirty="0">
                <a:latin typeface="Consolas"/>
                <a:cs typeface="Consolas"/>
              </a:rPr>
              <a:t> char* </a:t>
            </a:r>
            <a:r>
              <a:rPr lang="en-US" dirty="0" err="1">
                <a:latin typeface="Consolas"/>
                <a:cs typeface="Consolas"/>
              </a:rPr>
              <a:t>port_events</a:t>
            </a:r>
            <a:r>
              <a:rPr lang="en-US" dirty="0">
                <a:latin typeface="Consolas"/>
                <a:cs typeface="Consolas"/>
              </a:rPr>
              <a:t>[] = {"</a:t>
            </a:r>
            <a:r>
              <a:rPr lang="en-US" dirty="0" err="1">
                <a:latin typeface="Consolas"/>
                <a:cs typeface="Consolas"/>
              </a:rPr>
              <a:t>MyElement.MyEvent</a:t>
            </a:r>
            <a:r>
              <a:rPr lang="en-US" dirty="0">
                <a:latin typeface="Consolas"/>
                <a:cs typeface="Consolas"/>
              </a:rPr>
              <a:t>", NULL};</a:t>
            </a:r>
          </a:p>
          <a:p>
            <a:pPr marL="0" indent="0">
              <a:buNone/>
            </a:pPr>
            <a:r>
              <a:rPr lang="en-US" dirty="0">
                <a:latin typeface="Consolas"/>
                <a:cs typeface="Consolas"/>
              </a:rPr>
              <a:t>static </a:t>
            </a:r>
            <a:r>
              <a:rPr lang="en-US" dirty="0" err="1">
                <a:latin typeface="Consolas"/>
                <a:cs typeface="Consolas"/>
              </a:rPr>
              <a:t>const</a:t>
            </a:r>
            <a:r>
              <a:rPr lang="en-US" dirty="0">
                <a:latin typeface="Consolas"/>
                <a:cs typeface="Consolas"/>
              </a:rPr>
              <a:t> SST::</a:t>
            </a:r>
            <a:r>
              <a:rPr lang="en-US" dirty="0" err="1">
                <a:latin typeface="Consolas"/>
                <a:cs typeface="Consolas"/>
              </a:rPr>
              <a:t>ElementInfoPort</a:t>
            </a:r>
            <a:r>
              <a:rPr lang="en-US" dirty="0">
                <a:latin typeface="Consolas"/>
                <a:cs typeface="Consolas"/>
              </a:rPr>
              <a:t> </a:t>
            </a:r>
            <a:r>
              <a:rPr lang="en-US" dirty="0" err="1">
                <a:latin typeface="Consolas"/>
                <a:cs typeface="Consolas"/>
              </a:rPr>
              <a:t>comp_ports</a:t>
            </a:r>
            <a:r>
              <a:rPr lang="en-US" dirty="0">
                <a:latin typeface="Consolas"/>
                <a:cs typeface="Consolas"/>
              </a:rPr>
              <a:t>[] = {</a:t>
            </a:r>
          </a:p>
          <a:p>
            <a:pPr marL="0" indent="0">
              <a:buNone/>
            </a:pPr>
            <a:r>
              <a:rPr lang="en-US" dirty="0">
                <a:latin typeface="Consolas"/>
                <a:cs typeface="Consolas"/>
              </a:rPr>
              <a:t>    {"</a:t>
            </a:r>
            <a:r>
              <a:rPr lang="en-US" dirty="0" err="1">
                <a:latin typeface="Consolas"/>
                <a:cs typeface="Consolas"/>
              </a:rPr>
              <a:t>leftPort</a:t>
            </a:r>
            <a:r>
              <a:rPr lang="en-US" dirty="0">
                <a:latin typeface="Consolas"/>
                <a:cs typeface="Consolas"/>
              </a:rPr>
              <a:t>",  "Port on the left side",  </a:t>
            </a:r>
            <a:r>
              <a:rPr lang="en-US" dirty="0" err="1">
                <a:latin typeface="Consolas"/>
                <a:cs typeface="Consolas"/>
              </a:rPr>
              <a:t>port_events</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rightPort</a:t>
            </a:r>
            <a:r>
              <a:rPr lang="en-US" dirty="0">
                <a:latin typeface="Consolas"/>
                <a:cs typeface="Consolas"/>
              </a:rPr>
              <a:t>", "Port on the right side", </a:t>
            </a:r>
            <a:r>
              <a:rPr lang="en-US" dirty="0" err="1">
                <a:latin typeface="Consolas"/>
                <a:cs typeface="Consolas"/>
              </a:rPr>
              <a:t>port_events</a:t>
            </a:r>
            <a:r>
              <a:rPr lang="en-US" dirty="0">
                <a:latin typeface="Consolas"/>
                <a:cs typeface="Consolas"/>
              </a:rPr>
              <a:t>},</a:t>
            </a:r>
          </a:p>
          <a:p>
            <a:pPr marL="0" indent="0">
              <a:buNone/>
            </a:pPr>
            <a:r>
              <a:rPr lang="en-US" dirty="0">
                <a:latin typeface="Consolas"/>
                <a:cs typeface="Consolas"/>
              </a:rPr>
              <a:t>    {NULL, NULL, NULL}</a:t>
            </a:r>
          </a:p>
          <a:p>
            <a:pPr marL="0" indent="0">
              <a:buNone/>
            </a:pPr>
            <a:r>
              <a:rPr lang="en-US" dirty="0">
                <a:latin typeface="Consolas"/>
                <a:cs typeface="Consolas"/>
              </a:rPr>
              <a:t>};</a:t>
            </a:r>
          </a:p>
          <a:p>
            <a:pPr marL="0" indent="0">
              <a:buNone/>
            </a:pPr>
            <a:r>
              <a:rPr lang="en-US" dirty="0">
                <a:latin typeface="Consolas"/>
                <a:cs typeface="Consolas"/>
              </a:rPr>
              <a:t>static </a:t>
            </a:r>
            <a:r>
              <a:rPr lang="en-US" dirty="0" err="1">
                <a:latin typeface="Consolas"/>
                <a:cs typeface="Consolas"/>
              </a:rPr>
              <a:t>const</a:t>
            </a:r>
            <a:r>
              <a:rPr lang="en-US" dirty="0">
                <a:latin typeface="Consolas"/>
                <a:cs typeface="Consolas"/>
              </a:rPr>
              <a:t> SST::</a:t>
            </a:r>
            <a:r>
              <a:rPr lang="en-US" dirty="0" err="1">
                <a:latin typeface="Consolas"/>
                <a:cs typeface="Consolas"/>
              </a:rPr>
              <a:t>ElementInfoComponent</a:t>
            </a:r>
            <a:r>
              <a:rPr lang="en-US" dirty="0">
                <a:latin typeface="Consolas"/>
                <a:cs typeface="Consolas"/>
              </a:rPr>
              <a:t> components[] = {</a:t>
            </a:r>
          </a:p>
          <a:p>
            <a:pPr marL="0" indent="0">
              <a:buNone/>
            </a:pP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MyComponent</a:t>
            </a:r>
            <a:r>
              <a:rPr lang="en-US" dirty="0">
                <a:latin typeface="Consolas"/>
                <a:cs typeface="Consolas"/>
              </a:rPr>
              <a:t>",</a:t>
            </a:r>
          </a:p>
          <a:p>
            <a:pPr marL="0" indent="0">
              <a:buNone/>
            </a:pPr>
            <a:r>
              <a:rPr lang="en-US" dirty="0">
                <a:latin typeface="Consolas"/>
                <a:cs typeface="Consolas"/>
              </a:rPr>
              <a:t>        "Sample Component that passes messages in a ring.",</a:t>
            </a:r>
          </a:p>
          <a:p>
            <a:pPr marL="0" indent="0">
              <a:buNone/>
            </a:pPr>
            <a:r>
              <a:rPr lang="en-US" dirty="0">
                <a:latin typeface="Consolas"/>
                <a:cs typeface="Consolas"/>
              </a:rPr>
              <a:t>        NULL, // Extended print function</a:t>
            </a:r>
          </a:p>
          <a:p>
            <a:pPr marL="0" indent="0">
              <a:buNone/>
            </a:pPr>
            <a:r>
              <a:rPr lang="en-US" dirty="0">
                <a:latin typeface="Consolas"/>
                <a:cs typeface="Consolas"/>
              </a:rPr>
              <a:t>        </a:t>
            </a:r>
            <a:r>
              <a:rPr lang="en-US" dirty="0" err="1">
                <a:latin typeface="Consolas"/>
                <a:cs typeface="Consolas"/>
              </a:rPr>
              <a:t>create_MyComponent</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comp_params</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comp_ports</a:t>
            </a:r>
            <a:r>
              <a:rPr lang="en-US" dirty="0">
                <a:latin typeface="Consolas"/>
                <a:cs typeface="Consolas"/>
              </a:rPr>
              <a:t>,</a:t>
            </a:r>
          </a:p>
          <a:p>
            <a:pPr marL="0" indent="0">
              <a:buNone/>
            </a:pPr>
            <a:r>
              <a:rPr lang="en-US" dirty="0">
                <a:latin typeface="Consolas"/>
                <a:cs typeface="Consolas"/>
              </a:rPr>
              <a:t>        COMPONENT_CATEGORY_NETWORK</a:t>
            </a:r>
          </a:p>
          <a:p>
            <a:pPr marL="0" indent="0">
              <a:buNone/>
            </a:pPr>
            <a:r>
              <a:rPr lang="en-US" dirty="0">
                <a:latin typeface="Consolas"/>
                <a:cs typeface="Consolas"/>
              </a:rPr>
              <a:t>    },</a:t>
            </a:r>
          </a:p>
          <a:p>
            <a:pPr marL="0" indent="0">
              <a:buNone/>
            </a:pPr>
            <a:r>
              <a:rPr lang="en-US" dirty="0">
                <a:latin typeface="Consolas"/>
                <a:cs typeface="Consolas"/>
              </a:rPr>
              <a:t>    {NULL, NULL, NULL, NULL, NULL, NULL, 0}</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extern "C" {</a:t>
            </a:r>
          </a:p>
          <a:p>
            <a:pPr marL="0" indent="0">
              <a:buNone/>
            </a:pPr>
            <a:r>
              <a:rPr lang="en-US" dirty="0">
                <a:latin typeface="Consolas"/>
                <a:cs typeface="Consolas"/>
              </a:rPr>
              <a:t>    SST::</a:t>
            </a:r>
            <a:r>
              <a:rPr lang="en-US" dirty="0" err="1">
                <a:latin typeface="Consolas"/>
                <a:cs typeface="Consolas"/>
              </a:rPr>
              <a:t>ElementLibraryInfo</a:t>
            </a:r>
            <a:r>
              <a:rPr lang="en-US" dirty="0">
                <a:latin typeface="Consolas"/>
                <a:cs typeface="Consolas"/>
              </a:rPr>
              <a:t> </a:t>
            </a:r>
            <a:r>
              <a:rPr lang="en-US" dirty="0" err="1">
                <a:latin typeface="Consolas"/>
                <a:cs typeface="Consolas"/>
              </a:rPr>
              <a:t>myElement_eli</a:t>
            </a:r>
            <a:r>
              <a:rPr lang="en-US" dirty="0">
                <a:latin typeface="Consolas"/>
                <a:cs typeface="Consolas"/>
              </a:rPr>
              <a:t> = {</a:t>
            </a:r>
          </a:p>
          <a:p>
            <a:pPr marL="0" indent="0">
              <a:buNone/>
            </a:pPr>
            <a:r>
              <a:rPr lang="en-US" dirty="0">
                <a:latin typeface="Consolas"/>
                <a:cs typeface="Consolas"/>
              </a:rPr>
              <a:t>        "</a:t>
            </a:r>
            <a:r>
              <a:rPr lang="en-US" dirty="0" err="1">
                <a:latin typeface="Consolas"/>
                <a:cs typeface="Consolas"/>
              </a:rPr>
              <a:t>myElement</a:t>
            </a:r>
            <a:r>
              <a:rPr lang="en-US" dirty="0">
                <a:latin typeface="Consolas"/>
                <a:cs typeface="Consolas"/>
              </a:rPr>
              <a:t>",</a:t>
            </a:r>
          </a:p>
          <a:p>
            <a:pPr marL="0" indent="0">
              <a:buNone/>
            </a:pPr>
            <a:r>
              <a:rPr lang="en-US" dirty="0">
                <a:latin typeface="Consolas"/>
                <a:cs typeface="Consolas"/>
              </a:rPr>
              <a:t>        "Sample Element Library",</a:t>
            </a:r>
          </a:p>
          <a:p>
            <a:pPr marL="0" indent="0">
              <a:buNone/>
            </a:pPr>
            <a:r>
              <a:rPr lang="en-US" dirty="0">
                <a:latin typeface="Consolas"/>
                <a:cs typeface="Consolas"/>
              </a:rPr>
              <a:t>        components, // Components</a:t>
            </a:r>
          </a:p>
          <a:p>
            <a:pPr marL="0" indent="0">
              <a:buNone/>
            </a:pPr>
            <a:r>
              <a:rPr lang="en-US" dirty="0">
                <a:latin typeface="Consolas"/>
                <a:cs typeface="Consolas"/>
              </a:rPr>
              <a:t>        NULL,       // Events</a:t>
            </a:r>
          </a:p>
          <a:p>
            <a:pPr marL="0" indent="0">
              <a:buNone/>
            </a:pPr>
            <a:r>
              <a:rPr lang="en-US" dirty="0">
                <a:latin typeface="Consolas"/>
                <a:cs typeface="Consolas"/>
              </a:rPr>
              <a:t>        NULL,       // </a:t>
            </a:r>
            <a:r>
              <a:rPr lang="en-US" dirty="0" err="1">
                <a:latin typeface="Consolas"/>
                <a:cs typeface="Consolas"/>
              </a:rPr>
              <a:t>Introspectors</a:t>
            </a:r>
            <a:endParaRPr lang="en-US" dirty="0">
              <a:latin typeface="Consolas"/>
              <a:cs typeface="Consolas"/>
            </a:endParaRPr>
          </a:p>
          <a:p>
            <a:pPr marL="0" indent="0">
              <a:buNone/>
            </a:pPr>
            <a:r>
              <a:rPr lang="en-US" dirty="0">
                <a:latin typeface="Consolas"/>
                <a:cs typeface="Consolas"/>
              </a:rPr>
              <a:t>        NULL,       // modules</a:t>
            </a:r>
          </a:p>
          <a:p>
            <a:pPr marL="0" indent="0">
              <a:buNone/>
            </a:pPr>
            <a:r>
              <a:rPr lang="en-US" dirty="0">
                <a:latin typeface="Consolas"/>
                <a:cs typeface="Consolas"/>
              </a:rPr>
              <a:t>        NULL,       // </a:t>
            </a:r>
            <a:r>
              <a:rPr lang="en-US" dirty="0" err="1">
                <a:latin typeface="Consolas"/>
                <a:cs typeface="Consolas"/>
              </a:rPr>
              <a:t>partitioners</a:t>
            </a:r>
            <a:r>
              <a:rPr lang="en-US" dirty="0">
                <a:latin typeface="Consolas"/>
                <a:cs typeface="Consolas"/>
              </a:rPr>
              <a:t>,</a:t>
            </a:r>
          </a:p>
          <a:p>
            <a:pPr marL="0" indent="0">
              <a:buNone/>
            </a:pPr>
            <a:r>
              <a:rPr lang="en-US" dirty="0">
                <a:latin typeface="Consolas"/>
                <a:cs typeface="Consolas"/>
              </a:rPr>
              <a:t>        NULL,       // generators,</a:t>
            </a:r>
          </a:p>
          <a:p>
            <a:pPr marL="0" indent="0">
              <a:buNone/>
            </a:pPr>
            <a:r>
              <a:rPr lang="en-US" dirty="0">
                <a:latin typeface="Consolas"/>
                <a:cs typeface="Consolas"/>
              </a:rPr>
              <a:t>        NULL        // Python Module Generator</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BOOST_CLASS_EXPORT(</a:t>
            </a:r>
            <a:r>
              <a:rPr lang="en-US" dirty="0" err="1">
                <a:latin typeface="Consolas"/>
                <a:cs typeface="Consolas"/>
              </a:rPr>
              <a:t>MyEvent</a:t>
            </a:r>
            <a:r>
              <a:rPr lang="en-US" dirty="0">
                <a:latin typeface="Consolas"/>
                <a:cs typeface="Consolas"/>
              </a:rPr>
              <a:t>)</a:t>
            </a:r>
          </a:p>
        </p:txBody>
      </p:sp>
      <p:sp>
        <p:nvSpPr>
          <p:cNvPr id="3" name="Double Brace 2"/>
          <p:cNvSpPr/>
          <p:nvPr/>
        </p:nvSpPr>
        <p:spPr>
          <a:xfrm>
            <a:off x="1908629" y="1190173"/>
            <a:ext cx="4484914" cy="49348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Double Brace 7"/>
          <p:cNvSpPr/>
          <p:nvPr/>
        </p:nvSpPr>
        <p:spPr>
          <a:xfrm>
            <a:off x="1857829" y="1683657"/>
            <a:ext cx="4535714" cy="59508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Double Brace 8"/>
          <p:cNvSpPr/>
          <p:nvPr/>
        </p:nvSpPr>
        <p:spPr>
          <a:xfrm>
            <a:off x="1857829" y="2278743"/>
            <a:ext cx="4535714" cy="660400"/>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Double Brace 9"/>
          <p:cNvSpPr/>
          <p:nvPr/>
        </p:nvSpPr>
        <p:spPr>
          <a:xfrm>
            <a:off x="1727201" y="2939143"/>
            <a:ext cx="4666343" cy="132805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Double Brace 10"/>
          <p:cNvSpPr/>
          <p:nvPr/>
        </p:nvSpPr>
        <p:spPr>
          <a:xfrm>
            <a:off x="1727201" y="4419600"/>
            <a:ext cx="4666343" cy="132805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H="1">
            <a:off x="6393543" y="1393372"/>
            <a:ext cx="290286" cy="43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8" idx="3"/>
          </p:cNvCxnSpPr>
          <p:nvPr/>
        </p:nvCxnSpPr>
        <p:spPr>
          <a:xfrm flipH="1" flipV="1">
            <a:off x="6393543" y="1981200"/>
            <a:ext cx="290286" cy="50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6393545" y="2598058"/>
            <a:ext cx="290285" cy="943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0" idx="3"/>
          </p:cNvCxnSpPr>
          <p:nvPr/>
        </p:nvCxnSpPr>
        <p:spPr>
          <a:xfrm flipH="1" flipV="1">
            <a:off x="6393543" y="3603172"/>
            <a:ext cx="290286" cy="90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393543" y="5000172"/>
            <a:ext cx="290286" cy="79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3447143" y="5871029"/>
            <a:ext cx="3236686" cy="1161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9412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a:t>
            </a:r>
            <a:endParaRPr lang="en-US" sz="3200"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59</a:t>
            </a:fld>
            <a:endParaRPr lang="en-US" dirty="0"/>
          </a:p>
        </p:txBody>
      </p:sp>
      <p:sp>
        <p:nvSpPr>
          <p:cNvPr id="7" name="Content Placeholder 6"/>
          <p:cNvSpPr>
            <a:spLocks noGrp="1"/>
          </p:cNvSpPr>
          <p:nvPr>
            <p:ph idx="1"/>
          </p:nvPr>
        </p:nvSpPr>
        <p:spPr>
          <a:xfrm>
            <a:off x="7895492" y="1429232"/>
            <a:ext cx="3615076" cy="4663440"/>
          </a:xfrm>
        </p:spPr>
        <p:txBody>
          <a:bodyPr>
            <a:normAutofit/>
          </a:bodyPr>
          <a:lstStyle/>
          <a:p>
            <a:r>
              <a:rPr lang="en-US" sz="2000" dirty="0"/>
              <a:t>Build a shared library</a:t>
            </a:r>
          </a:p>
          <a:p>
            <a:pPr lvl="1"/>
            <a:r>
              <a:rPr lang="en-US" sz="1600" dirty="0"/>
              <a:t>Compile: -</a:t>
            </a:r>
            <a:r>
              <a:rPr lang="en-US" sz="1600" dirty="0" err="1"/>
              <a:t>fPIC</a:t>
            </a:r>
            <a:endParaRPr lang="en-US" sz="1600" dirty="0"/>
          </a:p>
          <a:p>
            <a:pPr lvl="1"/>
            <a:r>
              <a:rPr lang="en-US" sz="1600" dirty="0"/>
              <a:t>Link: -shared -</a:t>
            </a:r>
            <a:r>
              <a:rPr lang="en-US" sz="1600" dirty="0" err="1"/>
              <a:t>fno</a:t>
            </a:r>
            <a:r>
              <a:rPr lang="en-US" sz="1600" dirty="0"/>
              <a:t>-common</a:t>
            </a:r>
          </a:p>
          <a:p>
            <a:endParaRPr lang="en-US" sz="2000" dirty="0"/>
          </a:p>
          <a:p>
            <a:r>
              <a:rPr lang="en-US" sz="2000" dirty="0"/>
              <a:t>Utilize the SST </a:t>
            </a:r>
            <a:r>
              <a:rPr lang="en-US" sz="1600" dirty="0" err="1">
                <a:latin typeface="Consolas"/>
                <a:cs typeface="Consolas"/>
              </a:rPr>
              <a:t>pkg-config</a:t>
            </a:r>
            <a:r>
              <a:rPr lang="en-US" sz="1600" dirty="0">
                <a:latin typeface="Consolas"/>
                <a:cs typeface="Consolas"/>
              </a:rPr>
              <a:t> </a:t>
            </a:r>
            <a:r>
              <a:rPr lang="en-US" sz="2000" dirty="0"/>
              <a:t>files for Headers and Linking information</a:t>
            </a:r>
          </a:p>
          <a:p>
            <a:pPr lvl="1"/>
            <a:r>
              <a:rPr lang="en-US" sz="1600" dirty="0"/>
              <a:t>If SST isn’t installed in a standard (</a:t>
            </a:r>
            <a:r>
              <a:rPr lang="en-US" sz="1600" dirty="0" err="1"/>
              <a:t>ie</a:t>
            </a:r>
            <a:r>
              <a:rPr lang="en-US" sz="1600" dirty="0"/>
              <a:t>, </a:t>
            </a:r>
            <a:r>
              <a:rPr lang="en-US" sz="1200" dirty="0">
                <a:latin typeface="Consolas"/>
                <a:cs typeface="Consolas"/>
              </a:rPr>
              <a:t>/</a:t>
            </a:r>
            <a:r>
              <a:rPr lang="en-US" sz="1200" dirty="0" err="1">
                <a:latin typeface="Consolas"/>
                <a:cs typeface="Consolas"/>
              </a:rPr>
              <a:t>usr</a:t>
            </a:r>
            <a:r>
              <a:rPr lang="en-US" sz="1200" dirty="0">
                <a:latin typeface="Consolas"/>
                <a:cs typeface="Consolas"/>
              </a:rPr>
              <a:t>/local/</a:t>
            </a:r>
            <a:r>
              <a:rPr lang="en-US" sz="1600" dirty="0"/>
              <a:t>), may need to set </a:t>
            </a:r>
            <a:r>
              <a:rPr lang="en-US" sz="1600" dirty="0">
                <a:latin typeface="Consolas"/>
                <a:cs typeface="Consolas"/>
              </a:rPr>
              <a:t>$PKG_CONFIG_PATH</a:t>
            </a:r>
          </a:p>
          <a:p>
            <a:pPr lvl="2"/>
            <a:r>
              <a:rPr lang="en-US" sz="1200" dirty="0">
                <a:latin typeface="Consolas"/>
                <a:cs typeface="Consolas"/>
              </a:rPr>
              <a:t>export PKG_CONFIG_PATH=/</a:t>
            </a:r>
            <a:r>
              <a:rPr lang="en-US" sz="1200" dirty="0" err="1">
                <a:latin typeface="Consolas"/>
                <a:cs typeface="Consolas"/>
              </a:rPr>
              <a:t>usr</a:t>
            </a:r>
            <a:r>
              <a:rPr lang="en-US" sz="1200" dirty="0">
                <a:latin typeface="Consolas"/>
                <a:cs typeface="Consolas"/>
              </a:rPr>
              <a:t>/local/sst-7.1/lib/</a:t>
            </a:r>
            <a:r>
              <a:rPr lang="en-US" sz="1200" dirty="0" err="1">
                <a:latin typeface="Consolas"/>
                <a:cs typeface="Consolas"/>
              </a:rPr>
              <a:t>pkgconfig</a:t>
            </a:r>
            <a:endParaRPr lang="en-US" sz="1200" dirty="0">
              <a:latin typeface="Consolas"/>
              <a:cs typeface="Consolas"/>
            </a:endParaRPr>
          </a:p>
        </p:txBody>
      </p:sp>
      <p:sp>
        <p:nvSpPr>
          <p:cNvPr id="6" name="Content Placeholder 5"/>
          <p:cNvSpPr>
            <a:spLocks noGrp="1"/>
          </p:cNvSpPr>
          <p:nvPr>
            <p:ph type="body" sz="quarter" idx="4294967295"/>
          </p:nvPr>
        </p:nvSpPr>
        <p:spPr>
          <a:xfrm>
            <a:off x="0" y="1131888"/>
            <a:ext cx="5627077" cy="5146675"/>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buNone/>
            </a:pPr>
            <a:r>
              <a:rPr lang="en-US" sz="900" dirty="0">
                <a:latin typeface="Consolas"/>
                <a:cs typeface="Consolas"/>
              </a:rPr>
              <a:t>ELEMENT=</a:t>
            </a:r>
            <a:r>
              <a:rPr lang="en-US" sz="900" dirty="0" err="1">
                <a:latin typeface="Consolas"/>
                <a:cs typeface="Consolas"/>
              </a:rPr>
              <a:t>myElement</a:t>
            </a:r>
            <a:endParaRPr lang="en-US" sz="900" dirty="0">
              <a:latin typeface="Consolas"/>
              <a:cs typeface="Consolas"/>
            </a:endParaRPr>
          </a:p>
          <a:p>
            <a:pPr marL="0" indent="0">
              <a:buNone/>
            </a:pPr>
            <a:r>
              <a:rPr lang="en-US" sz="900" dirty="0">
                <a:latin typeface="Consolas"/>
                <a:cs typeface="Consolas"/>
              </a:rPr>
              <a:t>ELEMSRC=</a:t>
            </a:r>
            <a:r>
              <a:rPr lang="en-US" sz="900" dirty="0" err="1">
                <a:latin typeface="Consolas"/>
                <a:cs typeface="Consolas"/>
              </a:rPr>
              <a:t>myComponent.cc</a:t>
            </a:r>
            <a:r>
              <a:rPr lang="en-US" sz="900" dirty="0">
                <a:latin typeface="Consolas"/>
                <a:cs typeface="Consolas"/>
              </a:rPr>
              <a:t> </a:t>
            </a:r>
            <a:r>
              <a:rPr lang="en-US" sz="900" dirty="0" err="1">
                <a:latin typeface="Consolas"/>
                <a:cs typeface="Consolas"/>
              </a:rPr>
              <a:t>myElement.cc</a:t>
            </a:r>
            <a:endParaRPr lang="en-US" sz="900" dirty="0">
              <a:latin typeface="Consolas"/>
              <a:cs typeface="Consolas"/>
            </a:endParaRPr>
          </a:p>
          <a:p>
            <a:pPr marL="0" indent="0">
              <a:buNone/>
            </a:pPr>
            <a:r>
              <a:rPr lang="en-US" sz="900" dirty="0">
                <a:latin typeface="Consolas"/>
                <a:cs typeface="Consolas"/>
              </a:rPr>
              <a:t>ELEMOBJS=$(</a:t>
            </a:r>
            <a:r>
              <a:rPr lang="en-US" sz="900" dirty="0" err="1">
                <a:latin typeface="Consolas"/>
                <a:cs typeface="Consolas"/>
              </a:rPr>
              <a:t>ELEMSRC:.cc</a:t>
            </a:r>
            <a:r>
              <a:rPr lang="en-US" sz="900" dirty="0">
                <a:latin typeface="Consolas"/>
                <a:cs typeface="Consolas"/>
              </a:rPr>
              <a:t>=.o)</a:t>
            </a:r>
          </a:p>
          <a:p>
            <a:pPr marL="0" indent="0">
              <a:buNone/>
            </a:pPr>
            <a:endParaRPr lang="en-US" sz="900" dirty="0">
              <a:latin typeface="Consolas"/>
              <a:cs typeface="Consolas"/>
            </a:endParaRPr>
          </a:p>
          <a:p>
            <a:pPr marL="0" indent="0">
              <a:buNone/>
            </a:pPr>
            <a:r>
              <a:rPr lang="en-US" sz="900" dirty="0">
                <a:latin typeface="Consolas"/>
                <a:cs typeface="Consolas"/>
              </a:rPr>
              <a:t>CXX=g++</a:t>
            </a:r>
          </a:p>
          <a:p>
            <a:pPr marL="0" indent="0">
              <a:buNone/>
            </a:pPr>
            <a:r>
              <a:rPr lang="en-US" sz="900" dirty="0">
                <a:latin typeface="Consolas"/>
                <a:cs typeface="Consolas"/>
              </a:rPr>
              <a:t>LDFLAGS=-shared -</a:t>
            </a:r>
            <a:r>
              <a:rPr lang="en-US" sz="900" dirty="0" err="1">
                <a:latin typeface="Consolas"/>
                <a:cs typeface="Consolas"/>
              </a:rPr>
              <a:t>fno</a:t>
            </a:r>
            <a:r>
              <a:rPr lang="en-US" sz="900" dirty="0">
                <a:latin typeface="Consolas"/>
                <a:cs typeface="Consolas"/>
              </a:rPr>
              <a:t>-common $(shell </a:t>
            </a:r>
            <a:r>
              <a:rPr lang="en-US" sz="900" dirty="0" err="1">
                <a:latin typeface="Consolas"/>
                <a:cs typeface="Consolas"/>
              </a:rPr>
              <a:t>pkg-config</a:t>
            </a:r>
            <a:r>
              <a:rPr lang="en-US" sz="900" dirty="0">
                <a:latin typeface="Consolas"/>
                <a:cs typeface="Consolas"/>
              </a:rPr>
              <a:t> SST-7.1 --libs)</a:t>
            </a:r>
          </a:p>
          <a:p>
            <a:pPr marL="0" indent="0">
              <a:buNone/>
            </a:pPr>
            <a:r>
              <a:rPr lang="en-US" sz="900" dirty="0">
                <a:latin typeface="Consolas"/>
                <a:cs typeface="Consolas"/>
              </a:rPr>
              <a:t>CPPFLAGS=$(shell </a:t>
            </a:r>
            <a:r>
              <a:rPr lang="en-US" sz="900" dirty="0" err="1">
                <a:latin typeface="Consolas"/>
                <a:cs typeface="Consolas"/>
              </a:rPr>
              <a:t>pkg-config</a:t>
            </a:r>
            <a:r>
              <a:rPr lang="en-US" sz="900" dirty="0">
                <a:latin typeface="Consolas"/>
                <a:cs typeface="Consolas"/>
              </a:rPr>
              <a:t> SST-4.0 --</a:t>
            </a:r>
            <a:r>
              <a:rPr lang="en-US" sz="900" dirty="0" err="1">
                <a:latin typeface="Consolas"/>
                <a:cs typeface="Consolas"/>
              </a:rPr>
              <a:t>cflags</a:t>
            </a:r>
            <a:r>
              <a:rPr lang="en-US" sz="900" dirty="0">
                <a:latin typeface="Consolas"/>
                <a:cs typeface="Consolas"/>
              </a:rPr>
              <a:t>)</a:t>
            </a:r>
          </a:p>
          <a:p>
            <a:pPr marL="0" indent="0">
              <a:buNone/>
            </a:pPr>
            <a:r>
              <a:rPr lang="en-US" sz="900" dirty="0">
                <a:latin typeface="Consolas"/>
                <a:cs typeface="Consolas"/>
              </a:rPr>
              <a:t>CXXFLAGS=-g -O2 -</a:t>
            </a:r>
            <a:r>
              <a:rPr lang="en-US" sz="900" dirty="0" err="1">
                <a:latin typeface="Consolas"/>
                <a:cs typeface="Consolas"/>
              </a:rPr>
              <a:t>fPIC</a:t>
            </a:r>
            <a:endParaRPr lang="en-US" sz="900" dirty="0">
              <a:latin typeface="Consolas"/>
              <a:cs typeface="Consolas"/>
            </a:endParaRPr>
          </a:p>
          <a:p>
            <a:pPr marL="0" indent="0">
              <a:buNone/>
            </a:pPr>
            <a:endParaRPr lang="en-US" sz="900" dirty="0">
              <a:latin typeface="Consolas"/>
              <a:cs typeface="Consolas"/>
            </a:endParaRPr>
          </a:p>
          <a:p>
            <a:pPr marL="0" indent="0">
              <a:buNone/>
            </a:pPr>
            <a:r>
              <a:rPr lang="en-US" sz="900" dirty="0">
                <a:latin typeface="Consolas"/>
                <a:cs typeface="Consolas"/>
              </a:rPr>
              <a:t>ELEMLIB=lib$(ELEMENT).so</a:t>
            </a:r>
          </a:p>
          <a:p>
            <a:pPr marL="0" indent="0">
              <a:buNone/>
            </a:pPr>
            <a:endParaRPr lang="en-US" sz="900" dirty="0">
              <a:latin typeface="Consolas"/>
              <a:cs typeface="Consolas"/>
            </a:endParaRPr>
          </a:p>
          <a:p>
            <a:pPr marL="0" indent="0">
              <a:buNone/>
            </a:pPr>
            <a:r>
              <a:rPr lang="en-US" sz="900" dirty="0">
                <a:latin typeface="Consolas"/>
                <a:cs typeface="Consolas"/>
              </a:rPr>
              <a:t>.PHONY: clean all</a:t>
            </a:r>
          </a:p>
          <a:p>
            <a:pPr marL="0" indent="0">
              <a:buNone/>
            </a:pPr>
            <a:endParaRPr lang="en-US" sz="900" dirty="0">
              <a:latin typeface="Consolas"/>
              <a:cs typeface="Consolas"/>
            </a:endParaRPr>
          </a:p>
          <a:p>
            <a:pPr marL="0" indent="0">
              <a:buNone/>
            </a:pPr>
            <a:r>
              <a:rPr lang="en-US" sz="900" dirty="0">
                <a:latin typeface="Consolas"/>
                <a:cs typeface="Consolas"/>
              </a:rPr>
              <a:t>all: $(ELEMLIB)</a:t>
            </a:r>
          </a:p>
          <a:p>
            <a:pPr marL="0" indent="0">
              <a:buNone/>
            </a:pPr>
            <a:endParaRPr lang="en-US" sz="900" dirty="0">
              <a:latin typeface="Consolas"/>
              <a:cs typeface="Consolas"/>
            </a:endParaRPr>
          </a:p>
          <a:p>
            <a:pPr marL="0" indent="0">
              <a:buNone/>
            </a:pPr>
            <a:r>
              <a:rPr lang="en-US" sz="900" dirty="0">
                <a:latin typeface="Consolas"/>
                <a:cs typeface="Consolas"/>
              </a:rPr>
              <a:t>$(ELEMLIB): $(ELEMOBJS)</a:t>
            </a:r>
          </a:p>
          <a:p>
            <a:pPr marL="0" indent="0">
              <a:buNone/>
            </a:pPr>
            <a:r>
              <a:rPr lang="en-US" sz="900" dirty="0">
                <a:latin typeface="Consolas"/>
                <a:cs typeface="Consolas"/>
              </a:rPr>
              <a:t>        $(CXX) $(CPPFLAGS) $(LDFLAGS) $^ -o $@</a:t>
            </a:r>
          </a:p>
          <a:p>
            <a:pPr marL="0" indent="0">
              <a:buNone/>
            </a:pPr>
            <a:endParaRPr lang="en-US" sz="900" dirty="0">
              <a:latin typeface="Consolas"/>
              <a:cs typeface="Consolas"/>
            </a:endParaRPr>
          </a:p>
          <a:p>
            <a:pPr marL="0" indent="0">
              <a:buNone/>
            </a:pPr>
            <a:r>
              <a:rPr lang="en-US" sz="900" dirty="0">
                <a:latin typeface="Consolas"/>
                <a:cs typeface="Consolas"/>
              </a:rPr>
              <a:t>clean:</a:t>
            </a:r>
          </a:p>
          <a:p>
            <a:pPr marL="0" indent="0">
              <a:buNone/>
            </a:pPr>
            <a:r>
              <a:rPr lang="en-US" sz="900" dirty="0">
                <a:latin typeface="Consolas"/>
                <a:cs typeface="Consolas"/>
              </a:rPr>
              <a:t>        $(RM) *.o $(ELEMLIB)</a:t>
            </a:r>
          </a:p>
        </p:txBody>
      </p:sp>
    </p:spTree>
    <p:extLst>
      <p:ext uri="{BB962C8B-B14F-4D97-AF65-F5344CB8AC3E}">
        <p14:creationId xmlns:p14="http://schemas.microsoft.com/office/powerpoint/2010/main" val="101293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SST_ELI_ELEMENT_VERSION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6</a:t>
            </a:fld>
            <a:endParaRPr lang="en-US" dirty="0"/>
          </a:p>
        </p:txBody>
      </p:sp>
      <p:sp>
        <p:nvSpPr>
          <p:cNvPr id="3" name="Content Placeholder 2"/>
          <p:cNvSpPr>
            <a:spLocks noGrp="1"/>
          </p:cNvSpPr>
          <p:nvPr>
            <p:ph idx="1"/>
          </p:nvPr>
        </p:nvSpPr>
        <p:spPr/>
        <p:txBody>
          <a:bodyPr/>
          <a:lstStyle/>
          <a:p>
            <a:r>
              <a:rPr lang="en-US" dirty="0"/>
              <a:t>Required for all element types</a:t>
            </a:r>
          </a:p>
          <a:p>
            <a:pPr lvl="1"/>
            <a:r>
              <a:rPr lang="en-US" dirty="0"/>
              <a:t>Argument in registration macro</a:t>
            </a:r>
          </a:p>
          <a:p>
            <a:r>
              <a:rPr lang="en-US" dirty="0"/>
              <a:t>Each element documents its version in using:</a:t>
            </a:r>
          </a:p>
          <a:p>
            <a:pPr lvl="1"/>
            <a:r>
              <a:rPr lang="en-US" dirty="0"/>
              <a:t>SST_ELI_ELEMENT_VERSION(major, minor, tertiary)</a:t>
            </a:r>
          </a:p>
          <a:p>
            <a:pPr lvl="2"/>
            <a:r>
              <a:rPr lang="en-US" dirty="0"/>
              <a:t>Where major, minor and tertiary are integers</a:t>
            </a:r>
          </a:p>
          <a:p>
            <a:pPr lvl="1"/>
            <a:r>
              <a:rPr lang="en-US" dirty="0"/>
              <a:t>Version is up to developer (need not be linked to SST version)</a:t>
            </a:r>
          </a:p>
          <a:p>
            <a:r>
              <a:rPr lang="en-US" dirty="0"/>
              <a:t>Example for version 1.0.1:</a:t>
            </a:r>
          </a:p>
          <a:p>
            <a:pPr lvl="1"/>
            <a:r>
              <a:rPr lang="en-US" dirty="0"/>
              <a:t>SST_ELI_ELEMENT_VERSION(1,0,1)</a:t>
            </a:r>
          </a:p>
          <a:p>
            <a:endParaRPr lang="en-US" dirty="0"/>
          </a:p>
        </p:txBody>
      </p:sp>
    </p:spTree>
    <p:extLst>
      <p:ext uri="{BB962C8B-B14F-4D97-AF65-F5344CB8AC3E}">
        <p14:creationId xmlns:p14="http://schemas.microsoft.com/office/powerpoint/2010/main" val="154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Gotchas</a:t>
            </a:r>
            <a:r>
              <a:rPr lang="en-US" dirty="0"/>
              <a:t>!</a:t>
            </a:r>
          </a:p>
        </p:txBody>
      </p:sp>
      <p:sp>
        <p:nvSpPr>
          <p:cNvPr id="6" name="Slide Number Placeholder 5"/>
          <p:cNvSpPr>
            <a:spLocks noGrp="1"/>
          </p:cNvSpPr>
          <p:nvPr>
            <p:ph type="sldNum" sz="quarter" idx="4"/>
          </p:nvPr>
        </p:nvSpPr>
        <p:spPr/>
        <p:txBody>
          <a:bodyPr/>
          <a:lstStyle/>
          <a:p>
            <a:fld id="{A5E55A7B-7854-E145-92D9-B491DF4BAE2D}" type="slidenum">
              <a:rPr lang="en-US" smtClean="0"/>
              <a:pPr/>
              <a:t>60</a:t>
            </a:fld>
            <a:endParaRPr lang="en-US" dirty="0"/>
          </a:p>
        </p:txBody>
      </p:sp>
      <p:sp>
        <p:nvSpPr>
          <p:cNvPr id="4" name="Content Placeholder 3"/>
          <p:cNvSpPr>
            <a:spLocks noGrp="1"/>
          </p:cNvSpPr>
          <p:nvPr>
            <p:ph idx="1"/>
          </p:nvPr>
        </p:nvSpPr>
        <p:spPr>
          <a:xfrm>
            <a:off x="4958862" y="1429232"/>
            <a:ext cx="6551706" cy="4663440"/>
          </a:xfrm>
        </p:spPr>
        <p:txBody>
          <a:bodyPr>
            <a:noAutofit/>
          </a:bodyPr>
          <a:lstStyle/>
          <a:p>
            <a:pPr marL="0" indent="0">
              <a:buNone/>
            </a:pPr>
            <a:r>
              <a:rPr lang="en-US" sz="2000" dirty="0"/>
              <a:t>Typical “gotchas”</a:t>
            </a:r>
          </a:p>
          <a:p>
            <a:r>
              <a:rPr lang="en-US" sz="1800" dirty="0"/>
              <a:t>Can’t find “</a:t>
            </a:r>
            <a:r>
              <a:rPr lang="en-US" sz="1800" dirty="0" err="1"/>
              <a:t>libmyElement.so</a:t>
            </a:r>
            <a:r>
              <a:rPr lang="en-US" sz="1800" dirty="0"/>
              <a:t>”</a:t>
            </a:r>
          </a:p>
          <a:p>
            <a:pPr lvl="1"/>
            <a:r>
              <a:rPr lang="en-US" sz="1600" dirty="0"/>
              <a:t>Make sure the library is in the Library path</a:t>
            </a:r>
          </a:p>
          <a:p>
            <a:pPr lvl="1"/>
            <a:r>
              <a:rPr lang="en-US" sz="1600" dirty="0"/>
              <a:t>add ‘--add-lib-path=.’ to SST arguments</a:t>
            </a:r>
          </a:p>
          <a:p>
            <a:r>
              <a:rPr lang="en-US" sz="1800" dirty="0"/>
              <a:t>Undefined symbol ‘</a:t>
            </a:r>
            <a:r>
              <a:rPr lang="en-US" sz="1800" dirty="0" err="1"/>
              <a:t>myElement_eli</a:t>
            </a:r>
            <a:r>
              <a:rPr lang="en-US" sz="1800" dirty="0"/>
              <a:t>’</a:t>
            </a:r>
          </a:p>
          <a:p>
            <a:pPr lvl="1"/>
            <a:r>
              <a:rPr lang="en-US" sz="1600" dirty="0"/>
              <a:t>Make sure you spelled the name of the library and the </a:t>
            </a:r>
            <a:r>
              <a:rPr lang="en-US" sz="1600" dirty="0" err="1"/>
              <a:t>ElementInfo</a:t>
            </a:r>
            <a:r>
              <a:rPr lang="en-US" sz="1600" dirty="0"/>
              <a:t> item properly</a:t>
            </a:r>
          </a:p>
          <a:p>
            <a:r>
              <a:rPr lang="en-US" sz="1800" dirty="0" err="1"/>
              <a:t>Segfault</a:t>
            </a:r>
            <a:r>
              <a:rPr lang="en-US" sz="1800" dirty="0"/>
              <a:t> with no </a:t>
            </a:r>
            <a:r>
              <a:rPr lang="en-US" sz="1800" dirty="0" err="1"/>
              <a:t>backtrace</a:t>
            </a:r>
            <a:r>
              <a:rPr lang="en-US" sz="1800" dirty="0"/>
              <a:t> information</a:t>
            </a:r>
          </a:p>
          <a:p>
            <a:pPr lvl="1"/>
            <a:r>
              <a:rPr lang="en-US" sz="1600" dirty="0"/>
              <a:t>Be sure you linked your library against any needed libraries.</a:t>
            </a:r>
          </a:p>
          <a:p>
            <a:pPr lvl="1"/>
            <a:r>
              <a:rPr lang="en-US" sz="1600" dirty="0"/>
              <a:t>Check for missing symbols (try building statically)</a:t>
            </a:r>
          </a:p>
        </p:txBody>
      </p:sp>
      <p:sp>
        <p:nvSpPr>
          <p:cNvPr id="3" name="Content Placeholder 2"/>
          <p:cNvSpPr>
            <a:spLocks noGrp="1"/>
          </p:cNvSpPr>
          <p:nvPr>
            <p:ph type="body" sz="quarter" idx="4294967295"/>
          </p:nvPr>
        </p:nvSpPr>
        <p:spPr>
          <a:xfrm>
            <a:off x="591225" y="945997"/>
            <a:ext cx="4209375" cy="5146675"/>
          </a:xfrm>
        </p:spPr>
        <p:style>
          <a:lnRef idx="1">
            <a:schemeClr val="dk1"/>
          </a:lnRef>
          <a:fillRef idx="2">
            <a:schemeClr val="dk1"/>
          </a:fillRef>
          <a:effectRef idx="1">
            <a:schemeClr val="dk1"/>
          </a:effectRef>
          <a:fontRef idx="minor">
            <a:schemeClr val="dk1"/>
          </a:fontRef>
        </p:style>
        <p:txBody>
          <a:bodyPr>
            <a:noAutofit/>
          </a:bodyPr>
          <a:lstStyle/>
          <a:p>
            <a:pPr marL="0" indent="0">
              <a:buNone/>
            </a:pPr>
            <a:r>
              <a:rPr lang="en-US" sz="1050" dirty="0">
                <a:latin typeface="Consolas"/>
                <a:cs typeface="Consolas"/>
              </a:rPr>
              <a:t>$ cd ~/examples/</a:t>
            </a:r>
            <a:r>
              <a:rPr lang="en-US" sz="1050" dirty="0" err="1">
                <a:latin typeface="Consolas"/>
                <a:cs typeface="Consolas"/>
              </a:rPr>
              <a:t>myElement</a:t>
            </a:r>
            <a:r>
              <a:rPr lang="en-US" sz="1050" dirty="0">
                <a:latin typeface="Consolas"/>
                <a:cs typeface="Consolas"/>
              </a:rPr>
              <a:t>/</a:t>
            </a:r>
          </a:p>
          <a:p>
            <a:pPr marL="0" indent="0">
              <a:buNone/>
            </a:pPr>
            <a:r>
              <a:rPr lang="en-US" sz="1050" dirty="0">
                <a:latin typeface="Consolas"/>
                <a:cs typeface="Consolas"/>
              </a:rPr>
              <a:t>$ make</a:t>
            </a:r>
          </a:p>
          <a:p>
            <a:pPr marL="0" indent="0">
              <a:buNone/>
            </a:pPr>
            <a:r>
              <a:rPr lang="en-US" sz="1050" dirty="0">
                <a:latin typeface="Consolas"/>
                <a:cs typeface="Consolas"/>
              </a:rPr>
              <a:t>... compilation here ...</a:t>
            </a:r>
          </a:p>
          <a:p>
            <a:pPr marL="0" indent="0">
              <a:buNone/>
            </a:pPr>
            <a:endParaRPr lang="en-US" sz="1050" dirty="0">
              <a:latin typeface="Consolas"/>
              <a:cs typeface="Consolas"/>
            </a:endParaRPr>
          </a:p>
          <a:p>
            <a:pPr marL="0" indent="0">
              <a:buNone/>
            </a:pPr>
            <a:r>
              <a:rPr lang="en-US" sz="1050" dirty="0">
                <a:latin typeface="Consolas"/>
                <a:cs typeface="Consolas"/>
              </a:rPr>
              <a:t>$ </a:t>
            </a:r>
            <a:r>
              <a:rPr lang="en-US" sz="1050" dirty="0" err="1">
                <a:latin typeface="Consolas"/>
                <a:cs typeface="Consolas"/>
              </a:rPr>
              <a:t>sst</a:t>
            </a:r>
            <a:r>
              <a:rPr lang="en-US" sz="1050" dirty="0">
                <a:latin typeface="Consolas"/>
                <a:cs typeface="Consolas"/>
              </a:rPr>
              <a:t> </a:t>
            </a:r>
            <a:r>
              <a:rPr lang="en-US" sz="1050" dirty="0" err="1">
                <a:latin typeface="Consolas"/>
                <a:cs typeface="Consolas"/>
              </a:rPr>
              <a:t>sampleConfig.py</a:t>
            </a:r>
            <a:endParaRPr lang="en-US" sz="1050" dirty="0">
              <a:latin typeface="Consolas"/>
              <a:cs typeface="Consolas"/>
            </a:endParaRPr>
          </a:p>
          <a:p>
            <a:pPr marL="0" indent="0">
              <a:buNone/>
            </a:pPr>
            <a:r>
              <a:rPr lang="en-US" sz="1050" dirty="0">
                <a:latin typeface="Consolas"/>
                <a:cs typeface="Consolas"/>
              </a:rPr>
              <a:t>SST Configured</a:t>
            </a:r>
          </a:p>
          <a:p>
            <a:pPr marL="0" indent="0">
              <a:buNone/>
            </a:pPr>
            <a:r>
              <a:rPr lang="en-US" sz="1050" dirty="0">
                <a:latin typeface="Consolas"/>
                <a:cs typeface="Consolas"/>
              </a:rPr>
              <a:t>Exiting...</a:t>
            </a:r>
          </a:p>
          <a:p>
            <a:pPr marL="0" indent="0">
              <a:buNone/>
            </a:pPr>
            <a:r>
              <a:rPr lang="en-US" sz="1050" dirty="0">
                <a:latin typeface="Consolas"/>
                <a:cs typeface="Consolas"/>
              </a:rPr>
              <a:t>Comp00:       69        36</a:t>
            </a:r>
          </a:p>
          <a:p>
            <a:pPr marL="0" indent="0">
              <a:buNone/>
            </a:pPr>
            <a:r>
              <a:rPr lang="en-US" sz="1050" dirty="0">
                <a:latin typeface="Consolas"/>
                <a:cs typeface="Consolas"/>
              </a:rPr>
              <a:t>Comp01:       70        30</a:t>
            </a:r>
          </a:p>
          <a:p>
            <a:pPr marL="0" indent="0">
              <a:buNone/>
            </a:pPr>
            <a:r>
              <a:rPr lang="en-US" sz="1050" dirty="0">
                <a:latin typeface="Consolas"/>
                <a:cs typeface="Consolas"/>
              </a:rPr>
              <a:t>Comp02:       70        30</a:t>
            </a:r>
          </a:p>
          <a:p>
            <a:pPr marL="0" indent="0">
              <a:buNone/>
            </a:pPr>
            <a:r>
              <a:rPr lang="en-US" sz="1050" dirty="0">
                <a:latin typeface="Consolas"/>
                <a:cs typeface="Consolas"/>
              </a:rPr>
              <a:t>Comp03:       67        24</a:t>
            </a:r>
          </a:p>
          <a:p>
            <a:pPr marL="0" indent="0">
              <a:buNone/>
            </a:pPr>
            <a:r>
              <a:rPr lang="en-US" sz="1050" dirty="0">
                <a:latin typeface="Consolas"/>
                <a:cs typeface="Consolas"/>
              </a:rPr>
              <a:t>Comp04:       64        30</a:t>
            </a:r>
          </a:p>
          <a:p>
            <a:pPr marL="0" indent="0">
              <a:buNone/>
            </a:pPr>
            <a:r>
              <a:rPr lang="en-US" sz="1050" dirty="0">
                <a:latin typeface="Consolas"/>
                <a:cs typeface="Consolas"/>
              </a:rPr>
              <a:t>Simulation is complete, simulated time: 44.001 ns</a:t>
            </a:r>
          </a:p>
          <a:p>
            <a:pPr marL="0" indent="0">
              <a:buNone/>
            </a:pPr>
            <a:r>
              <a:rPr lang="en-US" sz="1050" dirty="0">
                <a:latin typeface="Consolas"/>
                <a:cs typeface="Consolas"/>
              </a:rPr>
              <a:t>$</a:t>
            </a:r>
          </a:p>
        </p:txBody>
      </p:sp>
    </p:spTree>
    <p:extLst>
      <p:ext uri="{BB962C8B-B14F-4D97-AF65-F5344CB8AC3E}">
        <p14:creationId xmlns:p14="http://schemas.microsoft.com/office/powerpoint/2010/main" val="373398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 Configurations</a:t>
            </a:r>
          </a:p>
        </p:txBody>
      </p:sp>
      <p:sp>
        <p:nvSpPr>
          <p:cNvPr id="5" name="Slide Number Placeholder 4"/>
          <p:cNvSpPr>
            <a:spLocks noGrp="1"/>
          </p:cNvSpPr>
          <p:nvPr>
            <p:ph type="sldNum" sz="quarter" idx="4"/>
          </p:nvPr>
        </p:nvSpPr>
        <p:spPr/>
        <p:txBody>
          <a:bodyPr/>
          <a:lstStyle/>
          <a:p>
            <a:fld id="{A5E55A7B-7854-E145-92D9-B491DF4BAE2D}" type="slidenum">
              <a:rPr lang="en-US" smtClean="0"/>
              <a:pPr/>
              <a:t>61</a:t>
            </a:fld>
            <a:endParaRPr lang="en-US" dirty="0"/>
          </a:p>
        </p:txBody>
      </p:sp>
      <p:sp>
        <p:nvSpPr>
          <p:cNvPr id="3" name="Content Placeholder 2"/>
          <p:cNvSpPr>
            <a:spLocks noGrp="1"/>
          </p:cNvSpPr>
          <p:nvPr>
            <p:ph idx="1"/>
          </p:nvPr>
        </p:nvSpPr>
        <p:spPr/>
        <p:txBody>
          <a:bodyPr>
            <a:normAutofit/>
          </a:bodyPr>
          <a:lstStyle/>
          <a:p>
            <a:r>
              <a:rPr lang="en-US" dirty="0"/>
              <a:t>Provide graph generation functions</a:t>
            </a:r>
          </a:p>
          <a:p>
            <a:r>
              <a:rPr lang="en-US" dirty="0"/>
              <a:t>Provide partitioning functions</a:t>
            </a:r>
          </a:p>
          <a:p>
            <a:endParaRPr lang="en-US" dirty="0"/>
          </a:p>
          <a:p>
            <a:r>
              <a:rPr lang="en-US" dirty="0"/>
              <a:t>Users “</a:t>
            </a:r>
            <a:r>
              <a:rPr lang="en-US" sz="1600" dirty="0">
                <a:latin typeface="Consolas"/>
                <a:cs typeface="Consolas"/>
              </a:rPr>
              <a:t>import </a:t>
            </a:r>
            <a:r>
              <a:rPr lang="en-US" sz="1600" dirty="0" err="1">
                <a:latin typeface="Consolas"/>
                <a:cs typeface="Consolas"/>
              </a:rPr>
              <a:t>sst.libname</a:t>
            </a:r>
            <a:r>
              <a:rPr lang="en-US" dirty="0"/>
              <a:t>” to gain access</a:t>
            </a:r>
          </a:p>
          <a:p>
            <a:endParaRPr lang="en-US" dirty="0"/>
          </a:p>
          <a:p>
            <a:r>
              <a:rPr lang="en-US" sz="1600" dirty="0" err="1">
                <a:latin typeface="Consolas"/>
                <a:cs typeface="Consolas"/>
              </a:rPr>
              <a:t>ElementLibraryInfo</a:t>
            </a:r>
            <a:r>
              <a:rPr lang="en-US" dirty="0"/>
              <a:t> contains a function pointer to build a Python Module.</a:t>
            </a:r>
          </a:p>
          <a:p>
            <a:pPr lvl="1"/>
            <a:r>
              <a:rPr lang="en-US" dirty="0"/>
              <a:t>Module name should be “</a:t>
            </a:r>
            <a:r>
              <a:rPr lang="en-US" sz="1400" dirty="0" err="1">
                <a:latin typeface="Consolas"/>
                <a:cs typeface="Consolas"/>
              </a:rPr>
              <a:t>sst.libname</a:t>
            </a:r>
            <a:r>
              <a:rPr lang="en-US" dirty="0"/>
              <a:t>” (</a:t>
            </a:r>
            <a:r>
              <a:rPr lang="en-US" dirty="0" err="1"/>
              <a:t>ie</a:t>
            </a:r>
            <a:r>
              <a:rPr lang="en-US" dirty="0"/>
              <a:t>, “</a:t>
            </a:r>
            <a:r>
              <a:rPr lang="en-US" sz="1400" dirty="0" err="1">
                <a:latin typeface="Consolas"/>
                <a:cs typeface="Consolas"/>
              </a:rPr>
              <a:t>sst.merlin</a:t>
            </a:r>
            <a:r>
              <a:rPr lang="en-US" dirty="0"/>
              <a:t>”)</a:t>
            </a:r>
          </a:p>
          <a:p>
            <a:pPr lvl="1"/>
            <a:r>
              <a:rPr lang="en-US" dirty="0"/>
              <a:t>Use C-API to build a Python module</a:t>
            </a:r>
          </a:p>
          <a:p>
            <a:pPr lvl="1"/>
            <a:r>
              <a:rPr lang="en-US" dirty="0"/>
              <a:t>Compile in a Python string, and exec as Python Module</a:t>
            </a:r>
          </a:p>
        </p:txBody>
      </p:sp>
      <p:sp>
        <p:nvSpPr>
          <p:cNvPr id="6" name="TextBox 5"/>
          <p:cNvSpPr txBox="1"/>
          <p:nvPr/>
        </p:nvSpPr>
        <p:spPr>
          <a:xfrm>
            <a:off x="3360058" y="4610357"/>
            <a:ext cx="5479143" cy="161582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900" dirty="0">
                <a:latin typeface="Consolas"/>
                <a:cs typeface="Consolas"/>
              </a:rPr>
              <a:t>static char </a:t>
            </a:r>
            <a:r>
              <a:rPr lang="en-US" sz="900" dirty="0" err="1">
                <a:latin typeface="Consolas"/>
                <a:cs typeface="Consolas"/>
              </a:rPr>
              <a:t>pymerlin</a:t>
            </a:r>
            <a:r>
              <a:rPr lang="en-US" sz="900" dirty="0">
                <a:latin typeface="Consolas"/>
                <a:cs typeface="Consolas"/>
              </a:rPr>
              <a:t>[] = {</a:t>
            </a:r>
          </a:p>
          <a:p>
            <a:r>
              <a:rPr lang="en-US" sz="900" dirty="0">
                <a:latin typeface="Consolas"/>
                <a:cs typeface="Consolas"/>
              </a:rPr>
              <a:t>#include "</a:t>
            </a:r>
            <a:r>
              <a:rPr lang="en-US" sz="900" dirty="0" err="1">
                <a:latin typeface="Consolas"/>
                <a:cs typeface="Consolas"/>
              </a:rPr>
              <a:t>pymerlin.inc</a:t>
            </a:r>
            <a:r>
              <a:rPr lang="en-US" sz="900" dirty="0">
                <a:latin typeface="Consolas"/>
                <a:cs typeface="Consolas"/>
              </a:rPr>
              <a:t>"</a:t>
            </a:r>
          </a:p>
          <a:p>
            <a:r>
              <a:rPr lang="en-US" sz="900" dirty="0">
                <a:latin typeface="Consolas"/>
                <a:cs typeface="Consolas"/>
              </a:rPr>
              <a:t>    0x00};</a:t>
            </a:r>
          </a:p>
          <a:p>
            <a:endParaRPr lang="en-US" sz="900" dirty="0">
              <a:latin typeface="Consolas"/>
              <a:cs typeface="Consolas"/>
            </a:endParaRPr>
          </a:p>
          <a:p>
            <a:r>
              <a:rPr lang="en-US" sz="900" dirty="0">
                <a:latin typeface="Consolas"/>
                <a:cs typeface="Consolas"/>
              </a:rPr>
              <a:t>void* </a:t>
            </a:r>
            <a:r>
              <a:rPr lang="en-US" sz="900" dirty="0" err="1">
                <a:latin typeface="Consolas"/>
                <a:cs typeface="Consolas"/>
              </a:rPr>
              <a:t>genMerlinPyModule</a:t>
            </a:r>
            <a:r>
              <a:rPr lang="en-US" sz="900" dirty="0">
                <a:latin typeface="Consolas"/>
                <a:cs typeface="Consolas"/>
              </a:rPr>
              <a:t>(void)</a:t>
            </a:r>
          </a:p>
          <a:p>
            <a:r>
              <a:rPr lang="en-US" sz="900" dirty="0">
                <a:latin typeface="Consolas"/>
                <a:cs typeface="Consolas"/>
              </a:rPr>
              <a:t>{</a:t>
            </a:r>
          </a:p>
          <a:p>
            <a:r>
              <a:rPr lang="en-US" sz="900" dirty="0">
                <a:latin typeface="Consolas"/>
                <a:cs typeface="Consolas"/>
              </a:rPr>
              <a:t>    // Must return a </a:t>
            </a:r>
            <a:r>
              <a:rPr lang="en-US" sz="900" dirty="0" err="1">
                <a:latin typeface="Consolas"/>
                <a:cs typeface="Consolas"/>
              </a:rPr>
              <a:t>PyObject</a:t>
            </a:r>
            <a:endParaRPr lang="en-US" sz="900" dirty="0">
              <a:latin typeface="Consolas"/>
              <a:cs typeface="Consolas"/>
            </a:endParaRPr>
          </a:p>
          <a:p>
            <a:endParaRPr lang="en-US" sz="900" dirty="0">
              <a:latin typeface="Consolas"/>
              <a:cs typeface="Consolas"/>
            </a:endParaRPr>
          </a:p>
          <a:p>
            <a:r>
              <a:rPr lang="en-US" sz="900" dirty="0">
                <a:latin typeface="Consolas"/>
                <a:cs typeface="Consolas"/>
              </a:rPr>
              <a:t>    </a:t>
            </a:r>
            <a:r>
              <a:rPr lang="en-US" sz="900" dirty="0" err="1">
                <a:latin typeface="Consolas"/>
                <a:cs typeface="Consolas"/>
              </a:rPr>
              <a:t>PyObject</a:t>
            </a:r>
            <a:r>
              <a:rPr lang="en-US" sz="900" dirty="0">
                <a:latin typeface="Consolas"/>
                <a:cs typeface="Consolas"/>
              </a:rPr>
              <a:t> *code = </a:t>
            </a:r>
            <a:r>
              <a:rPr lang="en-US" sz="900" dirty="0" err="1">
                <a:latin typeface="Consolas"/>
                <a:cs typeface="Consolas"/>
              </a:rPr>
              <a:t>Py_CompileString</a:t>
            </a:r>
            <a:r>
              <a:rPr lang="en-US" sz="900" dirty="0">
                <a:latin typeface="Consolas"/>
                <a:cs typeface="Consolas"/>
              </a:rPr>
              <a:t>(</a:t>
            </a:r>
            <a:r>
              <a:rPr lang="en-US" sz="900" dirty="0" err="1">
                <a:latin typeface="Consolas"/>
                <a:cs typeface="Consolas"/>
              </a:rPr>
              <a:t>pymerlin</a:t>
            </a:r>
            <a:r>
              <a:rPr lang="en-US" sz="900" dirty="0">
                <a:latin typeface="Consolas"/>
                <a:cs typeface="Consolas"/>
              </a:rPr>
              <a:t>, "</a:t>
            </a:r>
            <a:r>
              <a:rPr lang="en-US" sz="900" dirty="0" err="1">
                <a:latin typeface="Consolas"/>
                <a:cs typeface="Consolas"/>
              </a:rPr>
              <a:t>pymerlin</a:t>
            </a:r>
            <a:r>
              <a:rPr lang="en-US" sz="900" dirty="0">
                <a:latin typeface="Consolas"/>
                <a:cs typeface="Consolas"/>
              </a:rPr>
              <a:t>", </a:t>
            </a:r>
            <a:r>
              <a:rPr lang="en-US" sz="900" dirty="0" err="1">
                <a:latin typeface="Consolas"/>
                <a:cs typeface="Consolas"/>
              </a:rPr>
              <a:t>Py_file_input</a:t>
            </a:r>
            <a:r>
              <a:rPr lang="en-US" sz="900" dirty="0">
                <a:latin typeface="Consolas"/>
                <a:cs typeface="Consolas"/>
              </a:rPr>
              <a:t>);</a:t>
            </a:r>
          </a:p>
          <a:p>
            <a:r>
              <a:rPr lang="en-US" sz="900" dirty="0">
                <a:latin typeface="Consolas"/>
                <a:cs typeface="Consolas"/>
              </a:rPr>
              <a:t>    return </a:t>
            </a:r>
            <a:r>
              <a:rPr lang="en-US" sz="900" dirty="0" err="1">
                <a:latin typeface="Consolas"/>
                <a:cs typeface="Consolas"/>
              </a:rPr>
              <a:t>PyImport_ExecCodeModule</a:t>
            </a:r>
            <a:r>
              <a:rPr lang="en-US" sz="900" dirty="0">
                <a:latin typeface="Consolas"/>
                <a:cs typeface="Consolas"/>
              </a:rPr>
              <a:t>("</a:t>
            </a:r>
            <a:r>
              <a:rPr lang="en-US" sz="900" dirty="0" err="1">
                <a:latin typeface="Consolas"/>
                <a:cs typeface="Consolas"/>
              </a:rPr>
              <a:t>sst.merlin</a:t>
            </a:r>
            <a:r>
              <a:rPr lang="en-US" sz="900" dirty="0">
                <a:latin typeface="Consolas"/>
                <a:cs typeface="Consolas"/>
              </a:rPr>
              <a:t>", code);</a:t>
            </a:r>
          </a:p>
          <a:p>
            <a:r>
              <a:rPr lang="en-US" sz="900" dirty="0">
                <a:latin typeface="Consolas"/>
                <a:cs typeface="Consolas"/>
              </a:rPr>
              <a:t>}</a:t>
            </a:r>
          </a:p>
        </p:txBody>
      </p:sp>
    </p:spTree>
    <p:extLst>
      <p:ext uri="{BB962C8B-B14F-4D97-AF65-F5344CB8AC3E}">
        <p14:creationId xmlns:p14="http://schemas.microsoft.com/office/powerpoint/2010/main" val="3857558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9D8B6-E4F7-8A48-B4D2-4EB20EE3E0D6}"/>
              </a:ext>
            </a:extLst>
          </p:cNvPr>
          <p:cNvSpPr>
            <a:spLocks noGrp="1"/>
          </p:cNvSpPr>
          <p:nvPr>
            <p:ph type="sldNum" sz="quarter" idx="12"/>
          </p:nvPr>
        </p:nvSpPr>
        <p:spPr/>
        <p:txBody>
          <a:bodyPr/>
          <a:lstStyle/>
          <a:p>
            <a:fld id="{4FAB73BC-B049-4115-A692-8D63A059BFB8}" type="slidenum">
              <a:rPr lang="en-US" smtClean="0"/>
              <a:pPr/>
              <a:t>62</a:t>
            </a:fld>
            <a:endParaRPr lang="en-US" dirty="0"/>
          </a:p>
        </p:txBody>
      </p:sp>
    </p:spTree>
    <p:extLst>
      <p:ext uri="{BB962C8B-B14F-4D97-AF65-F5344CB8AC3E}">
        <p14:creationId xmlns:p14="http://schemas.microsoft.com/office/powerpoint/2010/main" val="16993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E1DA-78B7-9F45-9B94-85E0FF2B68AA}"/>
              </a:ext>
            </a:extLst>
          </p:cNvPr>
          <p:cNvSpPr>
            <a:spLocks noGrp="1"/>
          </p:cNvSpPr>
          <p:nvPr>
            <p:ph type="title"/>
          </p:nvPr>
        </p:nvSpPr>
        <p:spPr/>
        <p:txBody>
          <a:bodyPr/>
          <a:lstStyle/>
          <a:p>
            <a:r>
              <a:rPr lang="en-US" dirty="0"/>
              <a:t>Designing components for performance and scalability</a:t>
            </a:r>
          </a:p>
        </p:txBody>
      </p:sp>
      <p:sp>
        <p:nvSpPr>
          <p:cNvPr id="3" name="Footer Placeholder 2">
            <a:extLst>
              <a:ext uri="{FF2B5EF4-FFF2-40B4-BE49-F238E27FC236}">
                <a16:creationId xmlns:a16="http://schemas.microsoft.com/office/drawing/2014/main" id="{F81180F6-9B3D-8F4C-A746-DFDC91BF0E57}"/>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B48CAE2-92B0-2D46-A60B-631B5C0593DA}"/>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5" name="Content Placeholder 4">
            <a:extLst>
              <a:ext uri="{FF2B5EF4-FFF2-40B4-BE49-F238E27FC236}">
                <a16:creationId xmlns:a16="http://schemas.microsoft.com/office/drawing/2014/main" id="{1E939418-8900-8949-8550-BB1C0B619C39}"/>
              </a:ext>
            </a:extLst>
          </p:cNvPr>
          <p:cNvSpPr>
            <a:spLocks noGrp="1"/>
          </p:cNvSpPr>
          <p:nvPr>
            <p:ph idx="1"/>
          </p:nvPr>
        </p:nvSpPr>
        <p:spPr/>
        <p:txBody>
          <a:bodyPr/>
          <a:lstStyle/>
          <a:p>
            <a:r>
              <a:rPr lang="en-US" dirty="0"/>
              <a:t>Most of the time, these concerns are secondary. But if you run into problems…</a:t>
            </a:r>
          </a:p>
          <a:p>
            <a:r>
              <a:rPr lang="en-US" dirty="0"/>
              <a:t>Higher link latencies reduce synchronization frequency</a:t>
            </a:r>
          </a:p>
          <a:p>
            <a:pPr lvl="1"/>
            <a:r>
              <a:rPr lang="en-US" dirty="0"/>
              <a:t>Push event delay latencies onto links where possible, instead of modeling internally</a:t>
            </a:r>
          </a:p>
          <a:p>
            <a:r>
              <a:rPr lang="en-US" dirty="0"/>
              <a:t>Temporarily de-clock idle clocked components</a:t>
            </a:r>
          </a:p>
          <a:p>
            <a:pPr lvl="1"/>
            <a:r>
              <a:rPr lang="en-US" dirty="0"/>
              <a:t>De-clocking during a clock handler is very cheap</a:t>
            </a:r>
          </a:p>
          <a:p>
            <a:pPr lvl="1"/>
            <a:r>
              <a:rPr lang="en-US" dirty="0"/>
              <a:t>Re-enable is not too expensive either</a:t>
            </a:r>
          </a:p>
          <a:p>
            <a:endParaRPr lang="en-US" dirty="0"/>
          </a:p>
        </p:txBody>
      </p:sp>
    </p:spTree>
    <p:extLst>
      <p:ext uri="{BB962C8B-B14F-4D97-AF65-F5344CB8AC3E}">
        <p14:creationId xmlns:p14="http://schemas.microsoft.com/office/powerpoint/2010/main" val="353765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97CC-8BFE-1C47-8A39-8FFF9694AA01}"/>
              </a:ext>
            </a:extLst>
          </p:cNvPr>
          <p:cNvSpPr>
            <a:spLocks noGrp="1"/>
          </p:cNvSpPr>
          <p:nvPr>
            <p:ph type="title"/>
          </p:nvPr>
        </p:nvSpPr>
        <p:spPr/>
        <p:txBody>
          <a:bodyPr/>
          <a:lstStyle/>
          <a:p>
            <a:r>
              <a:rPr lang="en-US" dirty="0"/>
              <a:t>SST_ELI_DOCUMENT_PARAMS</a:t>
            </a:r>
          </a:p>
        </p:txBody>
      </p:sp>
      <p:sp>
        <p:nvSpPr>
          <p:cNvPr id="3" name="Slide Number Placeholder 2">
            <a:extLst>
              <a:ext uri="{FF2B5EF4-FFF2-40B4-BE49-F238E27FC236}">
                <a16:creationId xmlns:a16="http://schemas.microsoft.com/office/drawing/2014/main" id="{79A7E038-64D9-6546-8BF7-92DEFDC36A2B}"/>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E31857E-460C-B74B-A48A-DA61FEC73C49}"/>
              </a:ext>
            </a:extLst>
          </p:cNvPr>
          <p:cNvSpPr>
            <a:spLocks noGrp="1"/>
          </p:cNvSpPr>
          <p:nvPr>
            <p:ph idx="1"/>
          </p:nvPr>
        </p:nvSpPr>
        <p:spPr/>
        <p:txBody>
          <a:bodyPr/>
          <a:lstStyle/>
          <a:p>
            <a:r>
              <a:rPr lang="en-US" dirty="0"/>
              <a:t>Used by: Components, </a:t>
            </a:r>
            <a:r>
              <a:rPr lang="en-US" dirty="0" err="1"/>
              <a:t>SubComponents</a:t>
            </a:r>
            <a:r>
              <a:rPr lang="en-US" dirty="0"/>
              <a:t>, Modules</a:t>
            </a:r>
          </a:p>
          <a:p>
            <a:r>
              <a:rPr lang="en-US" dirty="0"/>
              <a:t>Macro takes a list of parameters that the element uses</a:t>
            </a:r>
          </a:p>
          <a:p>
            <a:r>
              <a:rPr lang="en-US" dirty="0"/>
              <a:t>Each parameter is defined as:</a:t>
            </a:r>
          </a:p>
          <a:p>
            <a:pPr lvl="1"/>
            <a:r>
              <a:rPr lang="en-US" dirty="0"/>
              <a:t>{ “name”, “description”, “default value” }</a:t>
            </a:r>
          </a:p>
          <a:p>
            <a:pPr lvl="1"/>
            <a:r>
              <a:rPr lang="en-US" dirty="0"/>
              <a:t>If default value is entered as NULL, then there is no default and the parameter is required.</a:t>
            </a:r>
          </a:p>
          <a:p>
            <a:r>
              <a:rPr lang="en-US" dirty="0"/>
              <a:t>Examples:</a:t>
            </a:r>
          </a:p>
          <a:p>
            <a:pPr lvl="1"/>
            <a:endParaRPr lang="en-US" dirty="0"/>
          </a:p>
        </p:txBody>
      </p:sp>
      <p:sp>
        <p:nvSpPr>
          <p:cNvPr id="5" name="TextBox 4">
            <a:extLst>
              <a:ext uri="{FF2B5EF4-FFF2-40B4-BE49-F238E27FC236}">
                <a16:creationId xmlns:a16="http://schemas.microsoft.com/office/drawing/2014/main" id="{E88EC938-BEBD-794A-BD04-E164FF4A2309}"/>
              </a:ext>
            </a:extLst>
          </p:cNvPr>
          <p:cNvSpPr txBox="1"/>
          <p:nvPr/>
        </p:nvSpPr>
        <p:spPr>
          <a:xfrm>
            <a:off x="1981201" y="4457707"/>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SST_ELI_DOCUMENT_PARAMS(</a:t>
            </a:r>
          </a:p>
          <a:p>
            <a:r>
              <a:rPr lang="en-US" sz="1400" dirty="0">
                <a:latin typeface="Consolas"/>
                <a:cs typeface="Consolas"/>
              </a:rPr>
              <a:t>    { “param1”, “first parameter”, NULL },  // required parameter</a:t>
            </a:r>
          </a:p>
          <a:p>
            <a:r>
              <a:rPr lang="en-US" sz="1400" dirty="0">
                <a:latin typeface="Consolas"/>
                <a:cs typeface="Consolas"/>
              </a:rPr>
              <a:t>    { “param2”, “second parameter”, “1” },  // default value of 1</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219152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2968-F29E-B94F-A96C-F8772B6EDD2C}"/>
              </a:ext>
            </a:extLst>
          </p:cNvPr>
          <p:cNvSpPr>
            <a:spLocks noGrp="1"/>
          </p:cNvSpPr>
          <p:nvPr>
            <p:ph type="title"/>
          </p:nvPr>
        </p:nvSpPr>
        <p:spPr/>
        <p:txBody>
          <a:bodyPr/>
          <a:lstStyle/>
          <a:p>
            <a:r>
              <a:rPr lang="en-US" dirty="0"/>
              <a:t>SST_ELI_DOCUMENT_STATISTICS</a:t>
            </a:r>
          </a:p>
        </p:txBody>
      </p:sp>
      <p:sp>
        <p:nvSpPr>
          <p:cNvPr id="3" name="Slide Number Placeholder 2">
            <a:extLst>
              <a:ext uri="{FF2B5EF4-FFF2-40B4-BE49-F238E27FC236}">
                <a16:creationId xmlns:a16="http://schemas.microsoft.com/office/drawing/2014/main" id="{CD49D05E-0FA3-794D-99FB-D2D198F166E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005BCBC1-6AD8-BF46-B99B-65FE5A0D53B4}"/>
              </a:ext>
            </a:extLst>
          </p:cNvPr>
          <p:cNvSpPr>
            <a:spLocks noGrp="1"/>
          </p:cNvSpPr>
          <p:nvPr>
            <p:ph idx="1"/>
          </p:nvPr>
        </p:nvSpPr>
        <p:spPr/>
        <p:txBody>
          <a:bodyPr/>
          <a:lstStyle/>
          <a:p>
            <a:r>
              <a:rPr lang="en-US" dirty="0"/>
              <a:t>Used by: Components, </a:t>
            </a:r>
            <a:r>
              <a:rPr lang="en-US" dirty="0" err="1"/>
              <a:t>SubComponents</a:t>
            </a:r>
            <a:endParaRPr lang="en-US" dirty="0"/>
          </a:p>
          <a:p>
            <a:r>
              <a:rPr lang="en-US" dirty="0"/>
              <a:t>Macro takes a list of statistics that the element can produce</a:t>
            </a:r>
          </a:p>
          <a:p>
            <a:pPr lvl="1"/>
            <a:r>
              <a:rPr lang="en-US" dirty="0"/>
              <a:t>{ “name”, “description”, “units”, enable level }</a:t>
            </a:r>
          </a:p>
          <a:p>
            <a:pPr lvl="1"/>
            <a:r>
              <a:rPr lang="en-US" i="1" dirty="0"/>
              <a:t>name</a:t>
            </a:r>
            <a:r>
              <a:rPr lang="en-US" dirty="0"/>
              <a:t>, </a:t>
            </a:r>
            <a:r>
              <a:rPr lang="en-US" i="1" dirty="0"/>
              <a:t>description</a:t>
            </a:r>
            <a:r>
              <a:rPr lang="en-US" dirty="0"/>
              <a:t>, and </a:t>
            </a:r>
            <a:r>
              <a:rPr lang="en-US" i="1" dirty="0"/>
              <a:t>units</a:t>
            </a:r>
            <a:r>
              <a:rPr lang="en-US" dirty="0"/>
              <a:t> are string literals</a:t>
            </a:r>
          </a:p>
          <a:p>
            <a:pPr lvl="1"/>
            <a:r>
              <a:rPr lang="en-US" i="1" dirty="0"/>
              <a:t>enable level </a:t>
            </a:r>
            <a:r>
              <a:rPr lang="en-US" dirty="0"/>
              <a:t>is an integer between 1 and 7</a:t>
            </a:r>
          </a:p>
          <a:p>
            <a:pPr lvl="1"/>
            <a:endParaRPr lang="en-US" dirty="0"/>
          </a:p>
          <a:p>
            <a:r>
              <a:rPr lang="en-US" dirty="0"/>
              <a:t>Examples:</a:t>
            </a:r>
          </a:p>
          <a:p>
            <a:endParaRPr lang="en-US" dirty="0"/>
          </a:p>
          <a:p>
            <a:endParaRPr lang="en-US" dirty="0"/>
          </a:p>
        </p:txBody>
      </p:sp>
      <p:sp>
        <p:nvSpPr>
          <p:cNvPr id="5" name="TextBox 4">
            <a:extLst>
              <a:ext uri="{FF2B5EF4-FFF2-40B4-BE49-F238E27FC236}">
                <a16:creationId xmlns:a16="http://schemas.microsoft.com/office/drawing/2014/main" id="{725E2F6A-309F-0342-A829-F78E555C3BA4}"/>
              </a:ext>
            </a:extLst>
          </p:cNvPr>
          <p:cNvSpPr txBox="1"/>
          <p:nvPr/>
        </p:nvSpPr>
        <p:spPr>
          <a:xfrm>
            <a:off x="1981201" y="4751619"/>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SST_ELI_DOCUMENT_STATISTICS(</a:t>
            </a:r>
          </a:p>
          <a:p>
            <a:r>
              <a:rPr lang="en-US" sz="1400" dirty="0">
                <a:latin typeface="Consolas"/>
                <a:cs typeface="Consolas"/>
              </a:rPr>
              <a:t>    { “stat1”, “First statistic”, “unit”, 1 },</a:t>
            </a:r>
          </a:p>
          <a:p>
            <a:r>
              <a:rPr lang="en-US" sz="1400" dirty="0">
                <a:latin typeface="Consolas"/>
                <a:cs typeface="Consolas"/>
              </a:rPr>
              <a:t>    { “stat2”, “Second statistic”, “unit”, 3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112053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SST_ELI_DOCUMENT_PORTS</a:t>
            </a:r>
            <a:endParaRPr lang="en-US" dirty="0"/>
          </a:p>
        </p:txBody>
      </p:sp>
      <p:sp>
        <p:nvSpPr>
          <p:cNvPr id="5" name="Slide Number Placeholder 4"/>
          <p:cNvSpPr>
            <a:spLocks noGrp="1"/>
          </p:cNvSpPr>
          <p:nvPr>
            <p:ph type="sldNum" sz="quarter" idx="4"/>
          </p:nvPr>
        </p:nvSpPr>
        <p:spPr/>
        <p:txBody>
          <a:bodyPr/>
          <a:lstStyle/>
          <a:p>
            <a:fld id="{A5E55A7B-7854-E145-92D9-B491DF4BAE2D}" type="slidenum">
              <a:rPr lang="en-US" smtClean="0"/>
              <a:pPr/>
              <a:t>9</a:t>
            </a:fld>
            <a:endParaRPr lang="en-US" dirty="0"/>
          </a:p>
        </p:txBody>
      </p:sp>
      <p:sp>
        <p:nvSpPr>
          <p:cNvPr id="3" name="Content Placeholder 2"/>
          <p:cNvSpPr>
            <a:spLocks noGrp="1"/>
          </p:cNvSpPr>
          <p:nvPr>
            <p:ph idx="1"/>
          </p:nvPr>
        </p:nvSpPr>
        <p:spPr/>
        <p:txBody>
          <a:bodyPr/>
          <a:lstStyle/>
          <a:p>
            <a:r>
              <a:rPr lang="en-US" dirty="0"/>
              <a:t>Used by: Components, </a:t>
            </a:r>
            <a:r>
              <a:rPr lang="en-US" dirty="0" err="1"/>
              <a:t>SubComponents</a:t>
            </a:r>
            <a:endParaRPr lang="en-US" dirty="0"/>
          </a:p>
          <a:p>
            <a:r>
              <a:rPr lang="en-US" dirty="0"/>
              <a:t>Macro takes a list of ports available on the element</a:t>
            </a:r>
          </a:p>
          <a:p>
            <a:r>
              <a:rPr lang="en-US" dirty="0"/>
              <a:t>Each port is defined as: </a:t>
            </a:r>
          </a:p>
          <a:p>
            <a:pPr lvl="1"/>
            <a:r>
              <a:rPr lang="en-US" dirty="0"/>
              <a:t>{ “name”, “description”, vector of supported events }</a:t>
            </a:r>
          </a:p>
          <a:p>
            <a:pPr lvl="1"/>
            <a:r>
              <a:rPr lang="en-US" dirty="0"/>
              <a:t> name and description are string literals </a:t>
            </a:r>
          </a:p>
          <a:p>
            <a:pPr lvl="1"/>
            <a:r>
              <a:rPr lang="en-US" dirty="0"/>
              <a:t>vector of supported events is a </a:t>
            </a:r>
            <a:r>
              <a:rPr lang="en-US" dirty="0" err="1"/>
              <a:t>std</a:t>
            </a:r>
            <a:r>
              <a:rPr lang="en-US" dirty="0"/>
              <a:t>::vector&lt;</a:t>
            </a:r>
            <a:r>
              <a:rPr lang="en-US" dirty="0" err="1"/>
              <a:t>std</a:t>
            </a:r>
            <a:r>
              <a:rPr lang="en-US" dirty="0"/>
              <a:t>::string&gt; of the names of supported event types</a:t>
            </a:r>
          </a:p>
          <a:p>
            <a:pPr lvl="2"/>
            <a:r>
              <a:rPr lang="en-US" dirty="0"/>
              <a:t>Ex: { “lib1.event1”, “lib1.event2”, “lib2.event3” }.</a:t>
            </a:r>
          </a:p>
          <a:p>
            <a:r>
              <a:rPr lang="en-US" dirty="0"/>
              <a:t>Examples:</a:t>
            </a:r>
          </a:p>
        </p:txBody>
      </p:sp>
      <p:sp>
        <p:nvSpPr>
          <p:cNvPr id="6" name="TextBox 5"/>
          <p:cNvSpPr txBox="1"/>
          <p:nvPr/>
        </p:nvSpPr>
        <p:spPr>
          <a:xfrm>
            <a:off x="1957450" y="5180620"/>
            <a:ext cx="856826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onsolas"/>
                <a:cs typeface="Consolas"/>
              </a:rPr>
              <a:t>SST_ELI_DOCUMENT_PORTS(</a:t>
            </a:r>
          </a:p>
          <a:p>
            <a:r>
              <a:rPr lang="en-US" sz="1400" dirty="0">
                <a:latin typeface="Consolas"/>
                <a:cs typeface="Consolas"/>
              </a:rPr>
              <a:t>    { “port1”, “First port”, {“lib1.event1”, “lib1.event2”} },</a:t>
            </a:r>
          </a:p>
          <a:p>
            <a:r>
              <a:rPr lang="en-US" sz="1400" dirty="0">
                <a:latin typeface="Consolas"/>
                <a:cs typeface="Consolas"/>
              </a:rPr>
              <a:t>    { “port2”, “Second port”, {“lib2.event3”} }</a:t>
            </a:r>
          </a:p>
          <a:p>
            <a:r>
              <a:rPr lang="en-US" sz="1400" dirty="0">
                <a:latin typeface="Consolas"/>
                <a:cs typeface="Consolas"/>
              </a:rPr>
              <a:t>)</a:t>
            </a:r>
          </a:p>
          <a:p>
            <a:endParaRPr lang="en-US" sz="1400" dirty="0"/>
          </a:p>
        </p:txBody>
      </p:sp>
    </p:spTree>
    <p:extLst>
      <p:ext uri="{BB962C8B-B14F-4D97-AF65-F5344CB8AC3E}">
        <p14:creationId xmlns:p14="http://schemas.microsoft.com/office/powerpoint/2010/main" val="32976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2018PPT_fixed" id="{321FDF8B-D849-7F4B-BFA0-17F4FC9C2AFC}" vid="{56D18D68-F30A-A148-AFB2-DB7A5D1F00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 Theme 1</Template>
  <TotalTime>19542</TotalTime>
  <Words>6909</Words>
  <Application>Microsoft Macintosh PowerPoint</Application>
  <PresentationFormat>Widescreen</PresentationFormat>
  <Paragraphs>1198</Paragraphs>
  <Slides>63</Slides>
  <Notes>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Andale Mono</vt:lpstr>
      <vt:lpstr>Arial</vt:lpstr>
      <vt:lpstr>Calibri</vt:lpstr>
      <vt:lpstr>Consolas</vt:lpstr>
      <vt:lpstr>Courier New</vt:lpstr>
      <vt:lpstr>Gill Sans MT</vt:lpstr>
      <vt:lpstr>System Font Regular</vt:lpstr>
      <vt:lpstr>Trebuchet MS</vt:lpstr>
      <vt:lpstr>Sandia Theme 1</vt:lpstr>
      <vt:lpstr>Developing SST Element Libraries</vt:lpstr>
      <vt:lpstr>Element Library Overview</vt:lpstr>
      <vt:lpstr>ElementInfo (ELI) Basics</vt:lpstr>
      <vt:lpstr>ELI Registration</vt:lpstr>
      <vt:lpstr>ElementInfo – Additional Info</vt:lpstr>
      <vt:lpstr>SST_ELI_ELEMENT_VERSION</vt:lpstr>
      <vt:lpstr>SST_ELI_DOCUMENT_PARAMS</vt:lpstr>
      <vt:lpstr>SST_ELI_DOCUMENT_STATISTICS</vt:lpstr>
      <vt:lpstr>SST_ELI_DOCUMENT_PORTS</vt:lpstr>
      <vt:lpstr>SST_ELI_DOCUMENT_SUBCOMPONENT_SLOTS</vt:lpstr>
      <vt:lpstr>Putting It All Together</vt:lpstr>
      <vt:lpstr>Outline</vt:lpstr>
      <vt:lpstr>Recall: Component Lifecycle</vt:lpstr>
      <vt:lpstr>Component Lifecycle: Construction</vt:lpstr>
      <vt:lpstr>Component Lifecycle: Initialization</vt:lpstr>
      <vt:lpstr>Component Lifecycle: Setup</vt:lpstr>
      <vt:lpstr>Component Lifecycle: Run</vt:lpstr>
      <vt:lpstr>Component Lifecycle: Complete</vt:lpstr>
      <vt:lpstr>Component Lifecycle: Finish</vt:lpstr>
      <vt:lpstr>Outline</vt:lpstr>
      <vt:lpstr>SST’s Parallel Algorithm</vt:lpstr>
      <vt:lpstr>SST’s Parallel Algorithm</vt:lpstr>
      <vt:lpstr>Parallel Considerations</vt:lpstr>
      <vt:lpstr>Outline</vt:lpstr>
      <vt:lpstr>Common Core APIs</vt:lpstr>
      <vt:lpstr>SST::Simulation</vt:lpstr>
      <vt:lpstr>SST::Event</vt:lpstr>
      <vt:lpstr>Serialization</vt:lpstr>
      <vt:lpstr>SST::Component</vt:lpstr>
      <vt:lpstr>Time in SST</vt:lpstr>
      <vt:lpstr>Basic Clocking</vt:lpstr>
      <vt:lpstr>Advanced Clocking</vt:lpstr>
      <vt:lpstr>Clocking example</vt:lpstr>
      <vt:lpstr>Non-clock TimeConverters</vt:lpstr>
      <vt:lpstr>configureLink</vt:lpstr>
      <vt:lpstr>SST::Link</vt:lpstr>
      <vt:lpstr>SST::Param</vt:lpstr>
      <vt:lpstr>SST::Output</vt:lpstr>
      <vt:lpstr>SST::UnitAlgebra</vt:lpstr>
      <vt:lpstr>SST::UnitAlgebra Key Functions</vt:lpstr>
      <vt:lpstr>SST::UnitAlgebra Example</vt:lpstr>
      <vt:lpstr>SST Core Random API</vt:lpstr>
      <vt:lpstr>SST Core Random API</vt:lpstr>
      <vt:lpstr>SST Statistics API</vt:lpstr>
      <vt:lpstr>Declaring and registering statistics</vt:lpstr>
      <vt:lpstr>Outline</vt:lpstr>
      <vt:lpstr>SubComponents and Modules</vt:lpstr>
      <vt:lpstr>SubComponent Example</vt:lpstr>
      <vt:lpstr>SubComponent Example</vt:lpstr>
      <vt:lpstr>SubComponent Example: “Sender”</vt:lpstr>
      <vt:lpstr>SubComponent Example: Config</vt:lpstr>
      <vt:lpstr>Outline</vt:lpstr>
      <vt:lpstr>Create an Event</vt:lpstr>
      <vt:lpstr>Create a Component Header File</vt:lpstr>
      <vt:lpstr>Create a Component Source File - Constructor</vt:lpstr>
      <vt:lpstr>Create a Component Source File – Phase functions</vt:lpstr>
      <vt:lpstr>Create a Component Source File – Event Handlers</vt:lpstr>
      <vt:lpstr>Create an Element Library</vt:lpstr>
      <vt:lpstr>Compilation</vt:lpstr>
      <vt:lpstr>Gotchas!</vt:lpstr>
      <vt:lpstr>Extending Python Configurations</vt:lpstr>
      <vt:lpstr>PowerPoint Presentation</vt:lpstr>
      <vt:lpstr>Designing components for performance and scalability</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SST Element Libraries</dc:title>
  <dc:creator>Voskuilen, Gwendolyn Renae</dc:creator>
  <cp:lastModifiedBy>Arun Rodrigues</cp:lastModifiedBy>
  <cp:revision>25</cp:revision>
  <dcterms:created xsi:type="dcterms:W3CDTF">2018-07-24T07:05:18Z</dcterms:created>
  <dcterms:modified xsi:type="dcterms:W3CDTF">2018-08-13T16:21:48Z</dcterms:modified>
</cp:coreProperties>
</file>